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12.jpg" ContentType="image/png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8.xml" ContentType="application/vnd.openxmlformats-officedocument.presentationml.tags+xml"/>
  <Override PartName="/ppt/tags/tag3.xml" ContentType="application/vnd.openxmlformats-officedocument.presentationml.tags+xml"/>
  <Override PartName="/ppt/tags/tag6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31"/>
  </p:notesMasterIdLst>
  <p:handoutMasterIdLst>
    <p:handoutMasterId r:id="rId32"/>
  </p:handoutMasterIdLst>
  <p:sldIdLst>
    <p:sldId id="267" r:id="rId2"/>
    <p:sldId id="284" r:id="rId3"/>
    <p:sldId id="287" r:id="rId4"/>
    <p:sldId id="270" r:id="rId5"/>
    <p:sldId id="280" r:id="rId6"/>
    <p:sldId id="279" r:id="rId7"/>
    <p:sldId id="302" r:id="rId8"/>
    <p:sldId id="303" r:id="rId9"/>
    <p:sldId id="274" r:id="rId10"/>
    <p:sldId id="261" r:id="rId11"/>
    <p:sldId id="286" r:id="rId12"/>
    <p:sldId id="290" r:id="rId13"/>
    <p:sldId id="299" r:id="rId14"/>
    <p:sldId id="273" r:id="rId15"/>
    <p:sldId id="265" r:id="rId16"/>
    <p:sldId id="264" r:id="rId17"/>
    <p:sldId id="313" r:id="rId18"/>
    <p:sldId id="312" r:id="rId19"/>
    <p:sldId id="314" r:id="rId20"/>
    <p:sldId id="315" r:id="rId21"/>
    <p:sldId id="316" r:id="rId22"/>
    <p:sldId id="317" r:id="rId23"/>
    <p:sldId id="304" r:id="rId24"/>
    <p:sldId id="306" r:id="rId25"/>
    <p:sldId id="305" r:id="rId26"/>
    <p:sldId id="307" r:id="rId27"/>
    <p:sldId id="308" r:id="rId28"/>
    <p:sldId id="309" r:id="rId29"/>
    <p:sldId id="31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26A"/>
    <a:srgbClr val="006298"/>
    <a:srgbClr val="005B94"/>
    <a:srgbClr val="7CBED3"/>
    <a:srgbClr val="71B2C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930" autoAdjust="0"/>
  </p:normalViewPr>
  <p:slideViewPr>
    <p:cSldViewPr snapToGrid="0">
      <p:cViewPr varScale="1">
        <p:scale>
          <a:sx n="105" d="100"/>
          <a:sy n="105" d="100"/>
        </p:scale>
        <p:origin x="17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4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ED0351-F19D-4831-9DB1-27BBE40C43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6B646-A0B1-429D-8369-85349DCA7F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825F0-11BB-4484-839F-5879C937A58A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26556-3499-414E-B849-01406EEDC3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99F7D-4C9B-4E57-AFE6-F1CA0E22B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B1448-EE3C-40B6-8D23-75BB24DC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88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F5E83-E7E2-4023-A752-A1ACA3281CA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EB54-FBB3-4EFF-B6D7-0FFD897A1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7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77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B56C68-5BFA-4646-949B-FA29EF760E31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3877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B56C68-5BFA-4646-949B-FA29EF760E31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Inform</a:t>
            </a:r>
            <a:r>
              <a:rPr lang="en-US" altLang="en-US" b="1" baseline="0" dirty="0" smtClean="0"/>
              <a:t> the group:</a:t>
            </a:r>
          </a:p>
          <a:p>
            <a:pPr eaLnBrk="1" hangingPunct="1"/>
            <a:endParaRPr lang="en-US" altLang="en-US" baseline="0" dirty="0" smtClean="0"/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There are 8 steps to preform a proper and safe LOTO.</a:t>
            </a:r>
          </a:p>
          <a:p>
            <a:pPr eaLnBrk="1" hangingPunct="1"/>
            <a:endParaRPr lang="en-US" altLang="en-US" baseline="0" dirty="0" smtClean="0"/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We will go over each step on the following slides.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alt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Group participation: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 members of the group read each of the following 8 slides.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Emphasize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bullet points on each of the slides.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9813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B56C68-5BFA-4646-949B-FA29EF760E31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9159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B56C68-5BFA-4646-949B-FA29EF760E31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623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B56C68-5BFA-4646-949B-FA29EF760E31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64099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B56C68-5BFA-4646-949B-FA29EF760E31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296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1822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925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007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3ECC92-FE9C-4109-BFF9-A75B135D8B11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34304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44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28" tIns="0" rIns="19128" bIns="0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3045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47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48" name="Rectangle 7"/>
          <p:cNvSpPr>
            <a:spLocks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28" tIns="0" rIns="19128" bIns="0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3049" name="Rectangle 8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0" name="Rectangle 9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1" name="Rectangle 10"/>
          <p:cNvSpPr>
            <a:spLocks noChangeArrowheads="1"/>
          </p:cNvSpPr>
          <p:nvPr/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2" name="Rectangle 11"/>
          <p:cNvSpPr>
            <a:spLocks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28" tIns="0" rIns="19128" bIns="0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3053" name="Rectangle 12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4" name="Rectangle 13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5" name="Rectangle 14"/>
          <p:cNvSpPr>
            <a:spLocks noChangeArrowheads="1"/>
          </p:cNvSpPr>
          <p:nvPr/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6" name="Rectangle 15"/>
          <p:cNvSpPr>
            <a:spLocks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28" tIns="0" rIns="19128" bIns="0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3057" name="Rectangle 16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8" name="Rectangle 17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59" name="Rectangle 18"/>
          <p:cNvSpPr>
            <a:spLocks noChangeArrowheads="1"/>
          </p:cNvSpPr>
          <p:nvPr/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60" name="Rectangle 19"/>
          <p:cNvSpPr>
            <a:spLocks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28" tIns="0" rIns="19128" bIns="0" anchor="b"/>
          <a:lstStyle>
            <a:lvl1pPr defTabSz="936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43061" name="Rectangle 20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62" name="Rectangle 21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3063" name="Rectangle 2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64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0787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44" tIns="46225" rIns="94044" bIns="462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When</a:t>
            </a:r>
            <a:r>
              <a:rPr lang="en-US" altLang="en-US" baseline="0" dirty="0" smtClean="0"/>
              <a:t> working on electrical equipment and components never make assumption.  Always ensure through approved methods the absence of electrical current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6594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Minimum 10’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1926.1408 Table 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0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GFCI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4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GFCI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Arial" panose="020B0604020202020204" pitchFamily="34" charset="0"/>
              </a:rPr>
              <a:t>GFCI’s are designed to sense an imbalance in current flow over 5mA</a:t>
            </a:r>
            <a:endParaRPr lang="en-US" sz="1200" dirty="0" smtClean="0"/>
          </a:p>
          <a:p>
            <a:endParaRPr lang="en-US" dirty="0" smtClean="0">
              <a:solidFill>
                <a:srgbClr val="040C28"/>
              </a:solidFill>
              <a:latin typeface="Google Sans"/>
            </a:endParaRPr>
          </a:p>
          <a:p>
            <a:r>
              <a:rPr lang="en-US" dirty="0" smtClean="0">
                <a:solidFill>
                  <a:srgbClr val="040C28"/>
                </a:solidFill>
                <a:latin typeface="Google Sans"/>
              </a:rPr>
              <a:t>A surge protector protects your equipment from excessive voltage.</a:t>
            </a:r>
            <a:r>
              <a:rPr lang="en-US" dirty="0" smtClean="0">
                <a:solidFill>
                  <a:srgbClr val="202124"/>
                </a:solidFill>
                <a:latin typeface="Google San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0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Arial" panose="020B0604020202020204" pitchFamily="34" charset="0"/>
              </a:rPr>
              <a:t>GFCI’s are designed to sense an imbalance in current flow over 5mA</a:t>
            </a:r>
            <a:endParaRPr lang="en-US" sz="1200" dirty="0" smtClean="0"/>
          </a:p>
          <a:p>
            <a:endParaRPr lang="en-US" dirty="0" smtClean="0">
              <a:solidFill>
                <a:srgbClr val="040C28"/>
              </a:solidFill>
              <a:latin typeface="Google Sans"/>
            </a:endParaRPr>
          </a:p>
          <a:p>
            <a:r>
              <a:rPr lang="en-US" dirty="0" smtClean="0">
                <a:solidFill>
                  <a:srgbClr val="040C28"/>
                </a:solidFill>
                <a:latin typeface="Google Sans"/>
              </a:rPr>
              <a:t>A surge protector protects your equipment from excessive voltage.</a:t>
            </a:r>
            <a:r>
              <a:rPr lang="en-US" dirty="0" smtClean="0">
                <a:solidFill>
                  <a:srgbClr val="202124"/>
                </a:solidFill>
                <a:latin typeface="Google San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5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74C91-62C3-44E0-8447-514B5CCA61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Zipties</a:t>
            </a:r>
            <a:r>
              <a:rPr lang="en-US" dirty="0" smtClean="0"/>
              <a:t>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3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0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921084-DE9F-498A-8786-27BD3E190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5942" r="1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33A33-5E68-4352-8311-C453F87AA15B}"/>
              </a:ext>
            </a:extLst>
          </p:cNvPr>
          <p:cNvSpPr/>
          <p:nvPr userDrawn="1"/>
        </p:nvSpPr>
        <p:spPr>
          <a:xfrm>
            <a:off x="0" y="4368069"/>
            <a:ext cx="9144000" cy="1814844"/>
          </a:xfrm>
          <a:prstGeom prst="rect">
            <a:avLst/>
          </a:prstGeom>
          <a:solidFill>
            <a:srgbClr val="006298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72B7C4-B998-4E14-B667-4C9681006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r="9780"/>
          <a:stretch/>
        </p:blipFill>
        <p:spPr>
          <a:xfrm>
            <a:off x="7499839" y="4773633"/>
            <a:ext cx="1359667" cy="13408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1EDC35-3FEE-4739-9363-DF09A8EFB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203" y="5486606"/>
            <a:ext cx="3868340" cy="378723"/>
          </a:xfrm>
        </p:spPr>
        <p:txBody>
          <a:bodyPr anchor="b">
            <a:normAutofit/>
          </a:bodyPr>
          <a:lstStyle>
            <a:lvl1pPr marL="0" indent="0" algn="l">
              <a:buNone/>
              <a:defRPr sz="2100" b="0" i="1" cap="none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56B8C80-F913-42A7-A642-57195E23E0D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3203" y="4598314"/>
            <a:ext cx="7129238" cy="749540"/>
          </a:xfrm>
        </p:spPr>
        <p:txBody>
          <a:bodyPr anchor="b">
            <a:noAutofit/>
          </a:bodyPr>
          <a:lstStyle>
            <a:lvl1pPr marL="0" indent="0" algn="l">
              <a:buNone/>
              <a:defRPr sz="3000" b="0" i="0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37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01D48F-6F9F-42EC-9CAB-B6BEFE8D2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4" y="421529"/>
            <a:ext cx="7213436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22371-51EA-4EAD-9209-6C0DF268C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271D1-F6C1-4348-8B5D-55E6B3875B10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cap="none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4266673-70BB-44D6-AAA4-DDFD11DD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06" y="1508760"/>
            <a:ext cx="8675370" cy="4558190"/>
          </a:xfrm>
        </p:spPr>
        <p:txBody>
          <a:bodyPr/>
          <a:lstStyle>
            <a:lvl1pPr>
              <a:defRPr sz="21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514350" indent="-171450">
              <a:buFont typeface="Courier New" panose="02070309020205020404" pitchFamily="49" charset="0"/>
              <a:buChar char="­"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5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­"/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61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01D48F-6F9F-42EC-9CAB-B6BEFE8D2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4" y="421529"/>
            <a:ext cx="7213436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22371-51EA-4EAD-9209-6C0DF268C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271D1-F6C1-4348-8B5D-55E6B3875B10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08D88AC-57A1-4101-82BF-3BE8F45D6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907" y="1509284"/>
            <a:ext cx="8675369" cy="423863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4266673-70BB-44D6-AAA4-DDFD11DD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06" y="2492549"/>
            <a:ext cx="8675370" cy="3574086"/>
          </a:xfrm>
        </p:spPr>
        <p:txBody>
          <a:bodyPr/>
          <a:lstStyle>
            <a:lvl1pPr>
              <a:defRPr sz="15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514350" indent="-171450">
              <a:buFont typeface="Courier New" panose="02070309020205020404" pitchFamily="49" charset="0"/>
              <a:buChar char="­"/>
              <a:defRPr sz="135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2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200150" indent="-171450">
              <a:buFont typeface="Courier New" panose="02070309020205020404" pitchFamily="49" charset="0"/>
              <a:buChar char="­"/>
              <a:defRPr sz="12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7D92C92-18A4-4FC1-8C54-153462FF2A4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24906" y="1996714"/>
            <a:ext cx="8675370" cy="312669"/>
          </a:xfrm>
        </p:spPr>
        <p:txBody>
          <a:bodyPr anchor="b">
            <a:noAutofit/>
          </a:bodyPr>
          <a:lstStyle>
            <a:lvl1pPr marL="0" indent="0">
              <a:buNone/>
              <a:defRPr sz="1500" b="0" cap="none" baseline="0">
                <a:solidFill>
                  <a:srgbClr val="7F7F7F"/>
                </a:solidFill>
                <a:latin typeface="Franklin Gothic Demi" panose="020B07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39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35C251-A8EE-4831-A618-54DF4A5D1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4" y="421529"/>
            <a:ext cx="7213436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4C67A8-1A60-4FCD-86C3-BF0467FB1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AE04B5-BDE0-4CDD-AE73-3B9B9371CB13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8B12E-02E7-4180-A608-C93A0E34C845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BA1ED32-2594-41FF-BBD8-DB770E33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907" y="1509284"/>
            <a:ext cx="3868340" cy="423863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7CC5548-E230-4A02-8049-5DFEFB83D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07" y="2547258"/>
            <a:ext cx="3868340" cy="3470525"/>
          </a:xfrm>
        </p:spPr>
        <p:txBody>
          <a:bodyPr/>
          <a:lstStyle>
            <a:lvl1pPr>
              <a:defRPr sz="15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35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2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2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5D12CAA-F4F1-4B04-A31D-0CA7B0D10C8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24907" y="1957639"/>
            <a:ext cx="3868340" cy="410005"/>
          </a:xfrm>
        </p:spPr>
        <p:txBody>
          <a:bodyPr anchor="b">
            <a:normAutofit/>
          </a:bodyPr>
          <a:lstStyle>
            <a:lvl1pPr marL="0" indent="0">
              <a:buNone/>
              <a:defRPr sz="1500" b="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5A167D3-FD79-4EDF-B74C-F9B0A75B3E4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282" y="1509284"/>
            <a:ext cx="3868340" cy="423863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B3DFDD1-FB00-4FA3-959C-7DB5D4990F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68282" y="2547258"/>
            <a:ext cx="3868340" cy="3470525"/>
          </a:xfrm>
        </p:spPr>
        <p:txBody>
          <a:bodyPr/>
          <a:lstStyle>
            <a:lvl1pPr>
              <a:defRPr sz="15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35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2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2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2D6E706-1A3C-4AE4-BC3A-BD27D1408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368282" y="1957639"/>
            <a:ext cx="3868340" cy="410005"/>
          </a:xfrm>
        </p:spPr>
        <p:txBody>
          <a:bodyPr anchor="b">
            <a:normAutofit/>
          </a:bodyPr>
          <a:lstStyle>
            <a:lvl1pPr marL="0" indent="0">
              <a:buNone/>
              <a:defRPr sz="1500" b="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7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B3949C-73FB-4D17-8416-BE488C642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4" y="421529"/>
            <a:ext cx="7213436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2938B1-28A2-4567-ABFA-BF7149595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9B2F17-A382-403E-9AD5-B4242C30E7B7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C1312-F0C1-4276-8FC4-F7428E0A38D3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B068942-CFF4-4AFC-9B4C-FB2EBFF05B9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24907" y="1520951"/>
            <a:ext cx="3868340" cy="4537657"/>
          </a:xfrm>
        </p:spPr>
        <p:txBody>
          <a:bodyPr/>
          <a:lstStyle>
            <a:lvl1pPr>
              <a:defRPr sz="1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35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24C5EA9-393C-4E6C-835B-23EEBF7CEE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68282" y="1520951"/>
            <a:ext cx="3868340" cy="4537657"/>
          </a:xfrm>
        </p:spPr>
        <p:txBody>
          <a:bodyPr/>
          <a:lstStyle>
            <a:lvl1pPr>
              <a:defRPr sz="1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35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2876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A8692B-7A73-438F-A56B-5459C625E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4" y="421529"/>
            <a:ext cx="7213436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97558-0DBC-4A25-8F22-8BC72D45A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46A796-D39B-4C81-90AA-ECAAA70E2B42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F6E32-CA47-419C-AC8F-625F4A05CCE9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</p:spTree>
    <p:extLst>
      <p:ext uri="{BB962C8B-B14F-4D97-AF65-F5344CB8AC3E}">
        <p14:creationId xmlns:p14="http://schemas.microsoft.com/office/powerpoint/2010/main" val="2757190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41207" y="1539351"/>
            <a:ext cx="4629150" cy="452538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26DA41-B25F-4DD7-8C35-8822B9136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4" y="421529"/>
            <a:ext cx="7213436" cy="791793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B86F2-B238-4649-901C-5ED9EBFDE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15F868-42F0-418A-A79A-84F3E0496EB5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106C8-88F0-4535-848B-5BBC6F59E4CA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9172E31-E29E-405F-865D-9DBC7845412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24907" y="1509284"/>
            <a:ext cx="3149822" cy="452379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006298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7EF2D7-5AE7-42A2-9C79-BECD2C8F9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07" y="2257624"/>
            <a:ext cx="3149822" cy="3807113"/>
          </a:xfrm>
        </p:spPr>
        <p:txBody>
          <a:bodyPr/>
          <a:lstStyle>
            <a:lvl1pPr>
              <a:defRPr sz="1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35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35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3664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4"/>
          <p:cNvSpPr txBox="1">
            <a:spLocks noGrp="1"/>
          </p:cNvSpPr>
          <p:nvPr>
            <p:ph type="ctrTitle"/>
          </p:nvPr>
        </p:nvSpPr>
        <p:spPr>
          <a:xfrm>
            <a:off x="53400" y="0"/>
            <a:ext cx="73698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41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5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7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A7C5-66CC-4D18-AE6C-7AB137F6EDF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58CE-45DE-4057-97B3-140379D7CDF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9144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97558-0DBC-4A25-8F22-8BC72D45A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23" y="114558"/>
            <a:ext cx="1374464" cy="11104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46A796-D39B-4C81-90AA-ECAAA70E2B42}"/>
              </a:ext>
            </a:extLst>
          </p:cNvPr>
          <p:cNvSpPr/>
          <p:nvPr userDrawn="1"/>
        </p:nvSpPr>
        <p:spPr>
          <a:xfrm>
            <a:off x="0" y="6354944"/>
            <a:ext cx="9144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F6E32-CA47-419C-AC8F-625F4A05CCE9}"/>
              </a:ext>
            </a:extLst>
          </p:cNvPr>
          <p:cNvSpPr txBox="1"/>
          <p:nvPr userDrawn="1"/>
        </p:nvSpPr>
        <p:spPr>
          <a:xfrm>
            <a:off x="224907" y="6471009"/>
            <a:ext cx="367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NV5.COM</a:t>
            </a:r>
            <a:r>
              <a:rPr lang="en-US" sz="135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35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Delivering Solutions — Improving Lives</a:t>
            </a:r>
          </a:p>
        </p:txBody>
      </p:sp>
    </p:spTree>
    <p:extLst>
      <p:ext uri="{BB962C8B-B14F-4D97-AF65-F5344CB8AC3E}">
        <p14:creationId xmlns:p14="http://schemas.microsoft.com/office/powerpoint/2010/main" val="353534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7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4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9C6F9-BAE7-480A-9918-3EAD9CB04F2E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95BA-08B6-461E-8ABA-BBAC626618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0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53" r:id="rId12"/>
    <p:sldLayoutId id="2147483740" r:id="rId13"/>
    <p:sldLayoutId id="2147483722" r:id="rId14"/>
    <p:sldLayoutId id="2147483725" r:id="rId15"/>
    <p:sldLayoutId id="2147483724" r:id="rId16"/>
    <p:sldLayoutId id="2147483726" r:id="rId17"/>
    <p:sldLayoutId id="2147483729" r:id="rId18"/>
    <p:sldLayoutId id="214748376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6.wmf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24.m4a"/><Relationship Id="rId7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5.png"/><Relationship Id="rId2" Type="http://schemas.microsoft.com/office/2007/relationships/media" Target="../media/media27.m4a"/><Relationship Id="rId1" Type="http://schemas.openxmlformats.org/officeDocument/2006/relationships/tags" Target="../tags/tag8.xml"/><Relationship Id="rId6" Type="http://schemas.openxmlformats.org/officeDocument/2006/relationships/image" Target="../media/image40.e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8.m4a"/><Relationship Id="rId7" Type="http://schemas.openxmlformats.org/officeDocument/2006/relationships/image" Target="../media/image42.jpeg"/><Relationship Id="rId2" Type="http://schemas.microsoft.com/office/2007/relationships/media" Target="../media/media28.m4a"/><Relationship Id="rId1" Type="http://schemas.openxmlformats.org/officeDocument/2006/relationships/tags" Target="../tags/tag9.xml"/><Relationship Id="rId6" Type="http://schemas.openxmlformats.org/officeDocument/2006/relationships/image" Target="../media/image41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29.m4a"/><Relationship Id="rId7" Type="http://schemas.openxmlformats.org/officeDocument/2006/relationships/image" Target="../media/image5.png"/><Relationship Id="rId2" Type="http://schemas.microsoft.com/office/2007/relationships/media" Target="../media/media29.m4a"/><Relationship Id="rId1" Type="http://schemas.openxmlformats.org/officeDocument/2006/relationships/tags" Target="../tags/tag10.xml"/><Relationship Id="rId6" Type="http://schemas.openxmlformats.org/officeDocument/2006/relationships/image" Target="../media/image43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hyperlink" Target="https://www.youtube.com/watch?v=sBUvYh93pQc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705600"/>
            <a:ext cx="7287768" cy="1524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19" y="6016752"/>
            <a:ext cx="1963484" cy="981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29"/>
            <a:ext cx="9126503" cy="3200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6776" y="3950208"/>
            <a:ext cx="604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OSHA 10/30 -</a:t>
            </a:r>
            <a:r>
              <a:rPr lang="en-US" sz="2400" u="sng" dirty="0"/>
              <a:t> </a:t>
            </a:r>
            <a:r>
              <a:rPr lang="en-US" sz="2400" u="sng" dirty="0" smtClean="0"/>
              <a:t>Hour Refresher Training</a:t>
            </a:r>
            <a:endParaRPr lang="en-US" sz="2400" u="sng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0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2"/>
    </mc:Choice>
    <mc:Fallback>
      <p:transition spd="slow" advTm="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3515" y="345968"/>
            <a:ext cx="7886700" cy="993775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Ground Fault </a:t>
            </a:r>
            <a:r>
              <a:rPr lang="en-US" b="1" dirty="0">
                <a:latin typeface="+mn-lt"/>
              </a:rPr>
              <a:t>C</a:t>
            </a:r>
            <a:r>
              <a:rPr lang="en-US" b="1" dirty="0" smtClean="0">
                <a:latin typeface="+mn-lt"/>
              </a:rPr>
              <a:t>ircuit </a:t>
            </a:r>
            <a:r>
              <a:rPr lang="en-US" b="1" dirty="0">
                <a:latin typeface="+mn-lt"/>
              </a:rPr>
              <a:t>I</a:t>
            </a:r>
            <a:r>
              <a:rPr lang="en-US" b="1" dirty="0" smtClean="0">
                <a:latin typeface="+mn-lt"/>
              </a:rPr>
              <a:t>nterrupter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48" y="3184682"/>
            <a:ext cx="47266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" panose="020B0604020202020204" pitchFamily="34" charset="0"/>
              </a:rPr>
              <a:t>All 120-volt, single-phase </a:t>
            </a:r>
            <a:r>
              <a:rPr lang="en-US" altLang="en-US" dirty="0">
                <a:latin typeface="Arial" panose="020B0604020202020204" pitchFamily="34" charset="0"/>
              </a:rPr>
              <a:t>15- and 20-ampere receptacle outlets on construction sites, which are </a:t>
            </a:r>
            <a:r>
              <a:rPr lang="en-US" altLang="en-US" dirty="0">
                <a:solidFill>
                  <a:srgbClr val="FFC000"/>
                </a:solidFill>
                <a:latin typeface="Arial" panose="020B0604020202020204" pitchFamily="34" charset="0"/>
              </a:rPr>
              <a:t>not a part of the permanent wiring of the building </a:t>
            </a:r>
            <a:r>
              <a:rPr lang="en-US" altLang="en-US" dirty="0">
                <a:latin typeface="Arial" panose="020B0604020202020204" pitchFamily="34" charset="0"/>
              </a:rPr>
              <a:t>or structure and which are in use by employees, </a:t>
            </a:r>
            <a:r>
              <a:rPr lang="en-US" altLang="en-US" dirty="0">
                <a:solidFill>
                  <a:srgbClr val="FFC000"/>
                </a:solidFill>
                <a:latin typeface="Arial" panose="020B0604020202020204" pitchFamily="34" charset="0"/>
              </a:rPr>
              <a:t>shall have approved ground-fault circuit interrupters for personnel protection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747966" y="1754678"/>
            <a:ext cx="7604523" cy="482801"/>
          </a:xfrm>
          <a:prstGeom prst="rect">
            <a:avLst/>
          </a:prstGeom>
          <a:solidFill>
            <a:srgbClr val="006298"/>
          </a:solidFill>
          <a:ln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3000" dirty="0"/>
              <a:t>1926.404 Wiring Design and Protection</a:t>
            </a:r>
          </a:p>
        </p:txBody>
      </p:sp>
      <p:pic>
        <p:nvPicPr>
          <p:cNvPr id="5" name="Picture 4" descr="&lt;strong&gt;GFCI&lt;/strong&gt; Protected In-Line Quad Boxes | Technology Research, LL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69" y="2714147"/>
            <a:ext cx="2421731" cy="2666126"/>
          </a:xfrm>
          <a:prstGeom prst="rect">
            <a:avLst/>
          </a:prstGeom>
        </p:spPr>
      </p:pic>
      <p:pic>
        <p:nvPicPr>
          <p:cNvPr id="6" name="Picture 5" descr="50A Yellow &lt;strong&gt;GFCI&lt;/strong&gt; Straight Blade &lt;strong&gt;Spider&lt;/strong&gt; Box | Fastena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" y="3503581"/>
            <a:ext cx="1642666" cy="118271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0"/>
    </mc:Choice>
    <mc:Fallback xmlns="">
      <p:transition spd="slow" advTm="1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Proper use of equipment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154781" y="1545683"/>
            <a:ext cx="898921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Equipment and tooling shall only be used on its approved voltage and design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rgbClr val="040C28"/>
              </a:solidFill>
              <a:latin typeface="Google Sans"/>
            </a:endParaRPr>
          </a:p>
          <a:p>
            <a:pPr marL="2286000" lvl="4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“Daisy chaining”</a:t>
            </a:r>
          </a:p>
          <a:p>
            <a:pPr marL="2743200" lvl="5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Hot wiring</a:t>
            </a:r>
          </a:p>
          <a:p>
            <a:pPr marL="3200400" lvl="6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“Oversizing” breakers</a:t>
            </a:r>
          </a:p>
          <a:p>
            <a:pPr marL="3657600" lvl="7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Modifying cords</a:t>
            </a:r>
          </a:p>
        </p:txBody>
      </p:sp>
      <p:sp>
        <p:nvSpPr>
          <p:cNvPr id="8" name="&quot;No&quot; Symbol 7"/>
          <p:cNvSpPr/>
          <p:nvPr/>
        </p:nvSpPr>
        <p:spPr>
          <a:xfrm>
            <a:off x="2787847" y="2810818"/>
            <a:ext cx="3151585" cy="2771241"/>
          </a:xfrm>
          <a:prstGeom prst="noSmoking">
            <a:avLst/>
          </a:prstGeom>
          <a:solidFill>
            <a:srgbClr val="FF0000">
              <a:alpha val="7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1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9"/>
    </mc:Choice>
    <mc:Fallback xmlns="">
      <p:transition spd="slow" advTm="1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Proper </a:t>
            </a:r>
            <a:r>
              <a:rPr lang="en-US" sz="4800" b="1" dirty="0"/>
              <a:t>E</a:t>
            </a:r>
            <a:r>
              <a:rPr lang="en-US" sz="4800" b="1" dirty="0" smtClean="0"/>
              <a:t>quipment</a:t>
            </a:r>
            <a:endParaRPr lang="en-US" sz="4800" b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74331" y="2161931"/>
            <a:ext cx="4616794" cy="3212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altLang="en-US" sz="2400" dirty="0" smtClean="0"/>
              <a:t>Extension cord shall be of three-wire type and shall be designed for hard or extra-hard usage</a:t>
            </a:r>
          </a:p>
          <a:p>
            <a:pPr>
              <a:buSzPct val="100000"/>
            </a:pPr>
            <a:endParaRPr lang="en-US" altLang="en-US" sz="2400" dirty="0" smtClean="0"/>
          </a:p>
          <a:p>
            <a:pPr>
              <a:buSzPct val="100000"/>
            </a:pPr>
            <a:r>
              <a:rPr lang="en-US" altLang="en-US" sz="2400" dirty="0" smtClean="0"/>
              <a:t>Flexible cords used with temporary and portable lights shall be designed for hard or extra-hard usage</a:t>
            </a:r>
            <a:endParaRPr lang="en-US" altLang="en-US" sz="24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1225" y="1334295"/>
            <a:ext cx="2590800" cy="217487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620294"/>
            <a:ext cx="25908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&quot;No&quot; Symbol 10"/>
          <p:cNvSpPr/>
          <p:nvPr/>
        </p:nvSpPr>
        <p:spPr>
          <a:xfrm>
            <a:off x="6391275" y="1486694"/>
            <a:ext cx="1790700" cy="1752600"/>
          </a:xfrm>
          <a:prstGeom prst="noSmoking">
            <a:avLst>
              <a:gd name="adj" fmla="val 48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1"/>
    </mc:Choice>
    <mc:Fallback xmlns="">
      <p:transition spd="slow" advTm="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8362"/>
          </a:xfrm>
        </p:spPr>
        <p:txBody>
          <a:bodyPr>
            <a:normAutofit/>
          </a:bodyPr>
          <a:lstStyle/>
          <a:p>
            <a:r>
              <a:rPr lang="en-US" b="1" u="sng" dirty="0"/>
              <a:t>I</a:t>
            </a:r>
            <a:r>
              <a:rPr lang="en-US" b="1" u="sng" dirty="0" smtClean="0"/>
              <a:t>f someone gets shocked</a:t>
            </a:r>
            <a:endParaRPr lang="en-US" b="1" u="sng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219200"/>
            <a:ext cx="8001000" cy="4906963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Call 911</a:t>
            </a:r>
          </a:p>
          <a:p>
            <a:pPr eaLnBrk="1" hangingPunct="1"/>
            <a:r>
              <a:rPr lang="en-US" dirty="0" smtClean="0"/>
              <a:t>Don’t touch worker in contact with energized circuit-- You could get shocked too!</a:t>
            </a:r>
          </a:p>
          <a:p>
            <a:pPr eaLnBrk="1" hangingPunct="1"/>
            <a:r>
              <a:rPr lang="en-US" dirty="0" smtClean="0"/>
              <a:t>De-energize circuit if possible</a:t>
            </a:r>
          </a:p>
          <a:p>
            <a:pPr eaLnBrk="1" hangingPunct="1"/>
            <a:r>
              <a:rPr lang="en-US" dirty="0" smtClean="0"/>
              <a:t>If not, use non-conductive object                               to push victim away from source                                    of current                                                                             </a:t>
            </a:r>
            <a:r>
              <a:rPr lang="en-US" u="sng" dirty="0" smtClean="0">
                <a:solidFill>
                  <a:srgbClr val="FF0000"/>
                </a:solidFill>
              </a:rPr>
              <a:t>Does not apply to high voltage lines</a:t>
            </a:r>
          </a:p>
          <a:p>
            <a:pPr eaLnBrk="1" hangingPunct="1"/>
            <a:r>
              <a:rPr lang="en-US" dirty="0" smtClean="0"/>
              <a:t>Start CPR or other first aid.</a:t>
            </a:r>
          </a:p>
        </p:txBody>
      </p:sp>
      <p:pic>
        <p:nvPicPr>
          <p:cNvPr id="7" name="Picture 4" descr="Fire%20view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318911"/>
            <a:ext cx="3200400" cy="293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5"/>
    </mc:Choice>
    <mc:Fallback xmlns="">
      <p:transition spd="slow" advTm="1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628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Double </a:t>
            </a:r>
            <a:r>
              <a:rPr lang="en-US" sz="3200" b="1" u="sng" dirty="0"/>
              <a:t>I</a:t>
            </a:r>
            <a:r>
              <a:rPr lang="en-US" sz="3200" b="1" u="sng" dirty="0" smtClean="0"/>
              <a:t>nsulated &amp; </a:t>
            </a:r>
            <a:r>
              <a:rPr lang="en-US" sz="3200" b="1" u="sng" dirty="0"/>
              <a:t>G</a:t>
            </a:r>
            <a:r>
              <a:rPr lang="en-US" sz="3200" b="1" u="sng" dirty="0" smtClean="0"/>
              <a:t>rounded </a:t>
            </a:r>
            <a:r>
              <a:rPr lang="en-US" sz="3200" b="1" u="sng" dirty="0"/>
              <a:t>T</a:t>
            </a:r>
            <a:r>
              <a:rPr lang="en-US" sz="3200" b="1" u="sng" dirty="0" smtClean="0"/>
              <a:t>ools</a:t>
            </a:r>
            <a:endParaRPr lang="en-US" sz="3200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811" y="1724118"/>
            <a:ext cx="4101408" cy="2868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3" y="4493152"/>
            <a:ext cx="5944430" cy="1914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8313" y="816177"/>
            <a:ext cx="56773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1926.302(a)</a:t>
            </a:r>
          </a:p>
          <a:p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“Electric 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power operated tools shall either be of the approved double-insulated type or </a:t>
            </a:r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grounded”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"/>
    </mc:Choice>
    <mc:Fallback xmlns="">
      <p:transition spd="slow" advTm="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942"/>
            <a:ext cx="7886700" cy="993775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1926.416</a:t>
            </a:r>
            <a:endParaRPr lang="en-US" b="1" dirty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3656" y="1229954"/>
            <a:ext cx="5829300" cy="2436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0" i="1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700" dirty="0">
                <a:latin typeface="Arial" panose="020B0604020202020204" pitchFamily="34" charset="0"/>
              </a:rPr>
              <a:t>Cords shall be kept free from walkway and work spaces</a:t>
            </a:r>
          </a:p>
          <a:p>
            <a:r>
              <a:rPr lang="en-US" altLang="en-US" sz="2700" dirty="0">
                <a:latin typeface="Arial" panose="020B0604020202020204" pitchFamily="34" charset="0"/>
              </a:rPr>
              <a:t>Worn frayed cords prohibited</a:t>
            </a:r>
          </a:p>
          <a:p>
            <a:r>
              <a:rPr lang="en-US" altLang="en-US" sz="2700" dirty="0">
                <a:latin typeface="Arial" panose="020B0604020202020204" pitchFamily="34" charset="0"/>
              </a:rPr>
              <a:t>Extension cords shall not be: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Stapled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Hung from nails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Suspended by wire</a:t>
            </a:r>
          </a:p>
          <a:p>
            <a:pPr lvl="1"/>
            <a:endParaRPr lang="en-US" altLang="en-US" sz="2100" dirty="0">
              <a:latin typeface="Arial" panose="020B0604020202020204" pitchFamily="34" charset="0"/>
            </a:endParaRPr>
          </a:p>
        </p:txBody>
      </p:sp>
      <p:pic>
        <p:nvPicPr>
          <p:cNvPr id="4" name="Picture 5" descr="worn_insulation2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3" y="4363595"/>
            <a:ext cx="2457450" cy="192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&lt;strong&gt;Cable&lt;/strong&gt; &lt;strong&gt;Covers&lt;/strong&gt;, &lt;strong&gt;Cable&lt;/strong&gt; Protectors &amp; Ramps - The Ramp People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91" y="259562"/>
            <a:ext cx="3710228" cy="247275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51" y="2985311"/>
            <a:ext cx="3505568" cy="278663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0"/>
    </mc:Choice>
    <mc:Fallback xmlns="">
      <p:transition spd="slow" advTm="1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155104"/>
            <a:ext cx="9144001" cy="99377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+mn-lt"/>
              </a:rPr>
              <a:t>1926.404 Wiring </a:t>
            </a:r>
            <a:r>
              <a:rPr lang="en-US" sz="4000" b="1" dirty="0">
                <a:latin typeface="+mn-lt"/>
              </a:rPr>
              <a:t>D</a:t>
            </a:r>
            <a:r>
              <a:rPr lang="en-US" sz="4000" b="1" dirty="0" smtClean="0">
                <a:latin typeface="+mn-lt"/>
              </a:rPr>
              <a:t>esign &amp; Protection</a:t>
            </a:r>
            <a:endParaRPr lang="en-US"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906" y="1456978"/>
            <a:ext cx="7608093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Warning signs. Signs warning of high voltage shall be posted where unauthorized employees might come in contact with live parts.</a:t>
            </a:r>
          </a:p>
        </p:txBody>
      </p:sp>
      <p:pic>
        <p:nvPicPr>
          <p:cNvPr id="5" name="Picture 4" descr="Don's Things: K40 LPS repair and tes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" y="3300169"/>
            <a:ext cx="2705701" cy="1961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7721" y="4497402"/>
            <a:ext cx="3875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Circuit breakers must clearly indicate open or closed position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Should identify what they control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/>
        </p:nvGraphicFramePr>
        <p:xfrm>
          <a:off x="6436519" y="2911037"/>
          <a:ext cx="2569469" cy="193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Document" r:id="rId6" imgW="1229400" imgH="928080" progId="Word.Document.8">
                  <p:embed/>
                </p:oleObj>
              </mc:Choice>
              <mc:Fallback>
                <p:oleObj name="Document" r:id="rId6" imgW="1229400" imgH="928080" progId="Word.Document.8">
                  <p:embed/>
                  <p:pic>
                    <p:nvPicPr>
                      <p:cNvPr id="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6519" y="2911037"/>
                        <a:ext cx="2569469" cy="1938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1"/>
    </mc:Choice>
    <mc:Fallback xmlns="">
      <p:transition spd="slow" advTm="1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1266967" y="555698"/>
            <a:ext cx="6817995" cy="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 b="1" u="sng" dirty="0" smtClean="0">
                <a:latin typeface="+mn-lt"/>
              </a:rPr>
              <a:t>Lock Out Tag Out</a:t>
            </a:r>
            <a:endParaRPr lang="en-US" altLang="en-US" sz="3000" b="1" u="sng" dirty="0"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638330"/>
            <a:ext cx="7400925" cy="28574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39" y="5972175"/>
            <a:ext cx="1771650" cy="885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6" y="1694446"/>
            <a:ext cx="6474619" cy="364197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7"/>
    </mc:Choice>
    <mc:Fallback>
      <p:transition spd="slow" advTm="1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8640" y="29143"/>
            <a:ext cx="6817995" cy="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b="1" u="sng" dirty="0">
                <a:latin typeface="+mn-lt"/>
              </a:rPr>
              <a:t>Energy </a:t>
            </a:r>
            <a:r>
              <a:rPr lang="en-US" altLang="en-US" sz="3000" b="1" u="sng" dirty="0">
                <a:latin typeface="+mn-lt"/>
              </a:rPr>
              <a:t>Control Procedure (Lockout) 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219456" y="1409719"/>
            <a:ext cx="3826193" cy="406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Prepare for shutdown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Shut down equipment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Isolate all energy sources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Apply locks &amp; tags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Release stored energy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Verify equipment isolation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Perform the task </a:t>
            </a:r>
          </a:p>
          <a:p>
            <a:pPr>
              <a:spcBef>
                <a:spcPct val="20000"/>
              </a:spcBef>
              <a:spcAft>
                <a:spcPts val="900"/>
              </a:spcAft>
              <a:buFontTx/>
              <a:buAutoNum type="arabicPeriod"/>
            </a:pPr>
            <a:r>
              <a:rPr lang="en-US" altLang="en-US" sz="2100" dirty="0">
                <a:latin typeface="Arial" panose="020B0604020202020204" pitchFamily="34" charset="0"/>
              </a:rPr>
              <a:t>Release from Lockout</a:t>
            </a: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638330"/>
            <a:ext cx="7400925" cy="28574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39" y="5972175"/>
            <a:ext cx="1771650" cy="885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34" y="1772957"/>
            <a:ext cx="4750355" cy="33376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5"/>
    </mc:Choice>
    <mc:Fallback>
      <p:transition spd="slow" advTm="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97726" y="74695"/>
            <a:ext cx="8744522" cy="6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900"/>
              </a:spcAft>
            </a:pPr>
            <a:r>
              <a:rPr lang="en-US" altLang="en-US" sz="2400" b="1" u="sng" dirty="0" smtClean="0">
                <a:latin typeface="Arial" panose="020B0604020202020204" pitchFamily="34" charset="0"/>
              </a:rPr>
              <a:t>1/2. Prepare </a:t>
            </a:r>
            <a:r>
              <a:rPr lang="en-US" altLang="en-US" sz="2400" b="1" u="sng" dirty="0">
                <a:latin typeface="Arial" panose="020B0604020202020204" pitchFamily="34" charset="0"/>
              </a:rPr>
              <a:t>for </a:t>
            </a:r>
            <a:r>
              <a:rPr lang="en-US" altLang="en-US" sz="2400" b="1" u="sng" dirty="0" smtClean="0">
                <a:latin typeface="Arial" panose="020B0604020202020204" pitchFamily="34" charset="0"/>
              </a:rPr>
              <a:t>shutdown &amp; Shut </a:t>
            </a:r>
            <a:r>
              <a:rPr lang="en-US" altLang="en-US" sz="2400" b="1" u="sng" dirty="0">
                <a:latin typeface="Arial" panose="020B0604020202020204" pitchFamily="34" charset="0"/>
              </a:rPr>
              <a:t>down </a:t>
            </a:r>
            <a:r>
              <a:rPr lang="en-US" altLang="en-US" sz="2400" b="1" u="sng" dirty="0" smtClean="0">
                <a:latin typeface="Arial" panose="020B0604020202020204" pitchFamily="34" charset="0"/>
              </a:rPr>
              <a:t>equipment</a:t>
            </a:r>
            <a:endParaRPr lang="en-US" altLang="en-US" sz="2400" b="1" u="sng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638330"/>
            <a:ext cx="7400925" cy="28574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39" y="5972175"/>
            <a:ext cx="1771650" cy="8858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726" y="1155708"/>
            <a:ext cx="48463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Understand equipment hazards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Notify other workers of </a:t>
            </a:r>
            <a:r>
              <a:rPr lang="en-US" altLang="en-US" sz="2400" dirty="0" smtClean="0">
                <a:latin typeface="Arial" panose="020B0604020202020204" pitchFamily="34" charset="0"/>
              </a:rPr>
              <a:t>shutdown</a:t>
            </a:r>
          </a:p>
          <a:p>
            <a:pPr>
              <a:spcAft>
                <a:spcPts val="120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" y="2598016"/>
            <a:ext cx="4255916" cy="3191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14" y="697651"/>
            <a:ext cx="2792649" cy="2792649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65776" y="3623342"/>
            <a:ext cx="426503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66"/>
              </a:buClr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ClrTx/>
            </a:pPr>
            <a:r>
              <a:rPr lang="en-US" altLang="en-US" sz="2400" dirty="0">
                <a:latin typeface="Arial" panose="020B0604020202020204" pitchFamily="34" charset="0"/>
              </a:rPr>
              <a:t>Use the normal shutdown procedures</a:t>
            </a:r>
          </a:p>
          <a:p>
            <a:pPr eaLnBrk="1" hangingPunct="1">
              <a:spcAft>
                <a:spcPts val="1200"/>
              </a:spcAft>
              <a:buClrTx/>
            </a:pPr>
            <a:r>
              <a:rPr lang="en-US" altLang="en-US" sz="2400" dirty="0">
                <a:latin typeface="Arial" panose="020B0604020202020204" pitchFamily="34" charset="0"/>
              </a:rPr>
              <a:t>Turn all switches to </a:t>
            </a:r>
            <a:r>
              <a:rPr lang="en-US" altLang="en-US" sz="2400" dirty="0" smtClean="0">
                <a:latin typeface="Arial" panose="020B0604020202020204" pitchFamily="34" charset="0"/>
              </a:rPr>
              <a:t>OFF/Neutral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buClrTx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4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5"/>
    </mc:Choice>
    <mc:Fallback>
      <p:transition spd="slow" advTm="1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449"/>
            <a:ext cx="7886700" cy="993775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Electrical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56616" y="2559363"/>
            <a:ext cx="81518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U.S. Bureau of Labor Statistics (</a:t>
            </a:r>
            <a:r>
              <a:rPr lang="en-US" sz="2400" dirty="0" smtClean="0"/>
              <a:t>BLS) shows </a:t>
            </a:r>
            <a:r>
              <a:rPr lang="en-US" sz="2400" dirty="0"/>
              <a:t>electrocution was the fourth leading </a:t>
            </a:r>
            <a:r>
              <a:rPr lang="en-US" sz="2400" dirty="0" smtClean="0"/>
              <a:t>cause of </a:t>
            </a:r>
            <a:r>
              <a:rPr lang="en-US" sz="2400" dirty="0"/>
              <a:t>death in construction </a:t>
            </a:r>
            <a:endParaRPr lang="en-US" sz="2400" dirty="0" smtClean="0"/>
          </a:p>
          <a:p>
            <a:pPr lvl="1" algn="r"/>
            <a:r>
              <a:rPr lang="en-US" sz="800" dirty="0" smtClean="0"/>
              <a:t>*Center for Construction Research &amp; Training</a:t>
            </a:r>
            <a:endParaRPr lang="en-US" sz="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5"/>
    </mc:Choice>
    <mc:Fallback xmlns="">
      <p:transition spd="slow" advTm="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638330"/>
            <a:ext cx="7400925" cy="28574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39" y="5972175"/>
            <a:ext cx="1771650" cy="88582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7726" y="74695"/>
            <a:ext cx="8744522" cy="6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900"/>
              </a:spcAft>
            </a:pPr>
            <a:r>
              <a:rPr lang="en-US" altLang="en-US" sz="2400" b="1" u="sng" dirty="0" smtClean="0">
                <a:latin typeface="Arial" panose="020B0604020202020204" pitchFamily="34" charset="0"/>
              </a:rPr>
              <a:t>3/4. Isolate all energy sources &amp; Apply locks/tags</a:t>
            </a:r>
            <a:endParaRPr lang="en-US" altLang="en-US" sz="2400" b="1" u="sng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68" y="1309135"/>
            <a:ext cx="3739896" cy="3844753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74320" y="1993270"/>
            <a:ext cx="4507992" cy="247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</a:rPr>
              <a:t>Use applicable energy isolation devices</a:t>
            </a:r>
          </a:p>
          <a:p>
            <a:pPr marL="0" indent="0" eaLnBrk="1" hangingPunct="1">
              <a:spcBef>
                <a:spcPct val="2000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</a:rPr>
              <a:t>Apply locks and tags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1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8"/>
    </mc:Choice>
    <mc:Fallback>
      <p:transition spd="slow" advTm="1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8640" y="29143"/>
            <a:ext cx="8440416" cy="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spcAft>
                <a:spcPts val="900"/>
              </a:spcAft>
            </a:pPr>
            <a:r>
              <a:rPr lang="en-US" altLang="en-US" sz="2400" b="1" u="sng" dirty="0" smtClean="0">
                <a:latin typeface="Arial" panose="020B0604020202020204" pitchFamily="34" charset="0"/>
              </a:rPr>
              <a:t>5/6.</a:t>
            </a:r>
            <a:r>
              <a:rPr lang="en-US" altLang="en-US" sz="3200" u="sng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sng" dirty="0" smtClean="0">
                <a:latin typeface="Arial" panose="020B0604020202020204" pitchFamily="34" charset="0"/>
              </a:rPr>
              <a:t>Release </a:t>
            </a:r>
            <a:r>
              <a:rPr lang="en-US" altLang="en-US" sz="2400" b="1" u="sng" dirty="0">
                <a:latin typeface="Arial" panose="020B0604020202020204" pitchFamily="34" charset="0"/>
              </a:rPr>
              <a:t>stored </a:t>
            </a:r>
            <a:r>
              <a:rPr lang="en-US" altLang="en-US" sz="2400" b="1" u="sng" dirty="0" smtClean="0">
                <a:latin typeface="Arial" panose="020B0604020202020204" pitchFamily="34" charset="0"/>
              </a:rPr>
              <a:t>energy &amp; Verify </a:t>
            </a:r>
            <a:r>
              <a:rPr lang="en-US" altLang="en-US" sz="2400" b="1" u="sng" dirty="0">
                <a:latin typeface="Arial" panose="020B0604020202020204" pitchFamily="34" charset="0"/>
              </a:rPr>
              <a:t>equipment isolation</a:t>
            </a:r>
            <a:endParaRPr lang="en-US" altLang="en-US" sz="2400" b="1" u="sng" dirty="0">
              <a:latin typeface="Arial" panose="020B0604020202020204" pitchFamily="34" charset="0"/>
            </a:endParaRP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0" y="1482871"/>
            <a:ext cx="4694682" cy="406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Check that other workers are clear </a:t>
            </a:r>
            <a:r>
              <a:rPr lang="en-US" altLang="en-US" sz="2400" dirty="0" smtClean="0">
                <a:latin typeface="Arial" panose="020B0604020202020204" pitchFamily="34" charset="0"/>
              </a:rPr>
              <a:t>of potential hazards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Check that locking devices are </a:t>
            </a:r>
            <a:r>
              <a:rPr lang="en-US" altLang="en-US" sz="2400" dirty="0" smtClean="0">
                <a:latin typeface="Arial" panose="020B0604020202020204" pitchFamily="34" charset="0"/>
              </a:rPr>
              <a:t>secure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Attempt normal </a:t>
            </a:r>
            <a:r>
              <a:rPr lang="en-US" altLang="en-US" sz="2400" dirty="0" smtClean="0">
                <a:latin typeface="Arial" panose="020B0604020202020204" pitchFamily="34" charset="0"/>
              </a:rPr>
              <a:t>startup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Return control to </a:t>
            </a:r>
            <a:r>
              <a:rPr lang="en-US" altLang="en-US" sz="2400" dirty="0" smtClean="0">
                <a:latin typeface="Arial" panose="020B0604020202020204" pitchFamily="34" charset="0"/>
              </a:rPr>
              <a:t>Open/Neutral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0" indent="0">
              <a:spcBef>
                <a:spcPct val="20000"/>
              </a:spcBef>
              <a:spcAft>
                <a:spcPts val="900"/>
              </a:spcAft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638330"/>
            <a:ext cx="7400925" cy="28574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39" y="5972175"/>
            <a:ext cx="1771650" cy="885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39" y="1080505"/>
            <a:ext cx="6800850" cy="45339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8"/>
    </mc:Choice>
    <mc:Fallback>
      <p:transition spd="slow" advTm="2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-9648" y="29143"/>
            <a:ext cx="8065512" cy="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spcAft>
                <a:spcPts val="900"/>
              </a:spcAft>
            </a:pPr>
            <a:r>
              <a:rPr lang="en-US" altLang="en-US" b="1" u="sng" dirty="0" smtClean="0">
                <a:latin typeface="Arial" panose="020B0604020202020204" pitchFamily="34" charset="0"/>
              </a:rPr>
              <a:t>7/8. Perform </a:t>
            </a:r>
            <a:r>
              <a:rPr lang="en-US" altLang="en-US" b="1" u="sng" dirty="0">
                <a:latin typeface="Arial" panose="020B0604020202020204" pitchFamily="34" charset="0"/>
              </a:rPr>
              <a:t>the task </a:t>
            </a:r>
            <a:r>
              <a:rPr lang="en-US" altLang="en-US" b="1" u="sng" dirty="0" smtClean="0">
                <a:latin typeface="Arial" panose="020B0604020202020204" pitchFamily="34" charset="0"/>
              </a:rPr>
              <a:t>&amp; Release </a:t>
            </a:r>
            <a:r>
              <a:rPr lang="en-US" altLang="en-US" b="1" u="sng" dirty="0">
                <a:latin typeface="Arial" panose="020B0604020202020204" pitchFamily="34" charset="0"/>
              </a:rPr>
              <a:t>from Lockout</a:t>
            </a:r>
            <a:endParaRPr lang="en-US" altLang="en-US" b="1" u="sng" dirty="0">
              <a:latin typeface="Arial" panose="020B0604020202020204" pitchFamily="34" charset="0"/>
            </a:endParaRP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219456" y="1409719"/>
            <a:ext cx="3826193" cy="406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100" dirty="0" smtClean="0">
                <a:latin typeface="Arial" panose="020B0604020202020204" pitchFamily="34" charset="0"/>
              </a:rPr>
              <a:t>Ensure </a:t>
            </a:r>
            <a:r>
              <a:rPr lang="en-US" altLang="en-US" sz="2100" dirty="0">
                <a:latin typeface="Arial" panose="020B0604020202020204" pitchFamily="34" charset="0"/>
              </a:rPr>
              <a:t>all tools </a:t>
            </a:r>
            <a:r>
              <a:rPr lang="en-US" altLang="en-US" sz="2100" dirty="0" smtClean="0">
                <a:latin typeface="Arial" panose="020B0604020202020204" pitchFamily="34" charset="0"/>
              </a:rPr>
              <a:t>removed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100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100" dirty="0" smtClean="0">
                <a:latin typeface="Arial" panose="020B0604020202020204" pitchFamily="34" charset="0"/>
              </a:rPr>
              <a:t>Notify and check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100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Arial" panose="020B0604020202020204" pitchFamily="34" charset="0"/>
              </a:rPr>
              <a:t>Remove LOTO </a:t>
            </a:r>
            <a:r>
              <a:rPr lang="en-US" altLang="en-US" sz="2100" dirty="0" smtClean="0">
                <a:latin typeface="Arial" panose="020B0604020202020204" pitchFamily="34" charset="0"/>
              </a:rPr>
              <a:t>devices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100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Arial" panose="020B0604020202020204" pitchFamily="34" charset="0"/>
              </a:rPr>
              <a:t>Must be removed by authorized employee who applied it</a:t>
            </a: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AutoNum type="arabicPeriod"/>
            </a:pPr>
            <a:endParaRPr lang="en-US" altLang="en-US" sz="2100" dirty="0"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638330"/>
            <a:ext cx="7400925" cy="28574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39" y="5972175"/>
            <a:ext cx="1771650" cy="885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04" y="2014763"/>
            <a:ext cx="4947285" cy="2597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4"/>
    </mc:Choice>
    <mc:Fallback>
      <p:transition spd="slow" advTm="2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/>
          <p:nvPr/>
        </p:nvSpPr>
        <p:spPr>
          <a:xfrm>
            <a:off x="0" y="0"/>
            <a:ext cx="9144000" cy="68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4000" b="1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Cranes &amp; Rigging</a:t>
            </a:r>
            <a:endParaRPr lang="en-US" sz="4000"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 txBox="1"/>
          <p:nvPr/>
        </p:nvSpPr>
        <p:spPr>
          <a:xfrm>
            <a:off x="141428" y="1912128"/>
            <a:ext cx="4592498" cy="356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</a:t>
            </a:r>
            <a:r>
              <a:rPr lang="en-US" sz="2400" b="1" dirty="0" smtClean="0">
                <a:solidFill>
                  <a:srgbClr val="01426A"/>
                </a:solidFill>
                <a:latin typeface="Calibri"/>
                <a:ea typeface="Calibri"/>
                <a:cs typeface="Calibri"/>
                <a:sym typeface="Calibri"/>
              </a:rPr>
              <a:t>directly </a:t>
            </a:r>
            <a:r>
              <a:rPr lang="en-US" sz="2400" b="1" dirty="0">
                <a:solidFill>
                  <a:srgbClr val="01426A"/>
                </a:solidFill>
                <a:latin typeface="Calibri"/>
                <a:ea typeface="Calibri"/>
                <a:cs typeface="Calibri"/>
                <a:sym typeface="Calibri"/>
              </a:rPr>
              <a:t>beneath the </a:t>
            </a:r>
            <a:r>
              <a:rPr lang="en-US" sz="2400" b="1" dirty="0" smtClean="0">
                <a:solidFill>
                  <a:srgbClr val="01426A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en-US" sz="2400" dirty="0" smtClean="0">
                <a:solidFill>
                  <a:srgbClr val="01426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suspended materials could fall in the event of an accident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identify the travel path of the suspended loads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>
            <a:off x="4972480" y="1309724"/>
            <a:ext cx="4193559" cy="4168054"/>
            <a:chOff x="4526649" y="1021249"/>
            <a:chExt cx="4621087" cy="5779211"/>
          </a:xfrm>
        </p:grpSpPr>
        <p:pic>
          <p:nvPicPr>
            <p:cNvPr id="213" name="Google Shape;213;p14" descr="Fall Zone Tilt Wall Construction -2.jpg"/>
            <p:cNvPicPr preferRelativeResize="0"/>
            <p:nvPr/>
          </p:nvPicPr>
          <p:blipFill rotWithShape="1">
            <a:blip r:embed="rId5">
              <a:alphaModFix/>
            </a:blip>
            <a:srcRect l="5288" t="1747"/>
            <a:stretch/>
          </p:blipFill>
          <p:spPr>
            <a:xfrm>
              <a:off x="4526649" y="1021249"/>
              <a:ext cx="4554342" cy="5779211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214" name="Google Shape;214;p14"/>
            <p:cNvSpPr/>
            <p:nvPr/>
          </p:nvSpPr>
          <p:spPr>
            <a:xfrm>
              <a:off x="5866658" y="4083072"/>
              <a:ext cx="3281078" cy="2717388"/>
            </a:xfrm>
            <a:prstGeom prst="triangle">
              <a:avLst>
                <a:gd name="adj" fmla="val 11048"/>
              </a:avLst>
            </a:prstGeom>
            <a:solidFill>
              <a:srgbClr val="FFFF00">
                <a:alpha val="33725"/>
              </a:srgbClr>
            </a:solidFill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 txBox="1"/>
            <p:nvPr/>
          </p:nvSpPr>
          <p:spPr>
            <a:xfrm>
              <a:off x="6520427" y="5924089"/>
              <a:ext cx="2249554" cy="64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3600"/>
              </a:pPr>
              <a:r>
                <a:rPr lang="en-US" sz="3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Fall Zone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5852682"/>
            <a:ext cx="2105025" cy="10525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0"/>
    </mc:Choice>
    <mc:Fallback>
      <p:transition spd="slow" advTm="1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/>
          <p:nvPr/>
        </p:nvSpPr>
        <p:spPr>
          <a:xfrm>
            <a:off x="0" y="0"/>
            <a:ext cx="9144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4000" b="1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Swing Radius</a:t>
            </a:r>
            <a:endParaRPr lang="en-US" sz="4000"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 txBox="1"/>
          <p:nvPr/>
        </p:nvSpPr>
        <p:spPr>
          <a:xfrm>
            <a:off x="772668" y="1001622"/>
            <a:ext cx="7598663" cy="93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cranes shall protect from the pinch point created by the counterweight of the machine.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4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" y="2523744"/>
            <a:ext cx="4303396" cy="315690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5852682"/>
            <a:ext cx="2105025" cy="10525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03" y="2523744"/>
            <a:ext cx="4209205" cy="3156904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5385816" y="2706624"/>
            <a:ext cx="3264408" cy="2560320"/>
          </a:xfrm>
          <a:prstGeom prst="noSmoking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78" y="2697480"/>
            <a:ext cx="2232222" cy="256946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78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5"/>
    </mc:Choice>
    <mc:Fallback>
      <p:transition spd="slow" advTm="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56" descr="M:\RIGGING\Qualified Rigger Images 2\Screw Pin Anchor Shackle 2 DSC_442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7110" y="1850166"/>
            <a:ext cx="4143276" cy="40856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04" name="Google Shape;804;p56"/>
          <p:cNvSpPr txBox="1"/>
          <p:nvPr/>
        </p:nvSpPr>
        <p:spPr>
          <a:xfrm>
            <a:off x="26110" y="0"/>
            <a:ext cx="9144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SLINGS &amp; 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HARDWARE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07" y="5935782"/>
            <a:ext cx="2019300" cy="100965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3" y="1923645"/>
            <a:ext cx="4816294" cy="401213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361412" y="1153827"/>
            <a:ext cx="2922552" cy="2485485"/>
          </a:xfrm>
          <a:prstGeom prst="straightConnector1">
            <a:avLst/>
          </a:prstGeom>
          <a:ln w="44450">
            <a:solidFill>
              <a:srgbClr val="0142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26443" y="1237366"/>
            <a:ext cx="478245" cy="2036186"/>
          </a:xfrm>
          <a:prstGeom prst="straightConnector1">
            <a:avLst/>
          </a:prstGeom>
          <a:ln w="44450">
            <a:solidFill>
              <a:srgbClr val="0142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92597" y="1237366"/>
            <a:ext cx="726491" cy="856610"/>
          </a:xfrm>
          <a:prstGeom prst="straightConnector1">
            <a:avLst/>
          </a:prstGeom>
          <a:ln w="44450">
            <a:solidFill>
              <a:srgbClr val="0142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72968" y="1237366"/>
            <a:ext cx="1476756" cy="2036186"/>
          </a:xfrm>
          <a:prstGeom prst="straightConnector1">
            <a:avLst/>
          </a:prstGeom>
          <a:ln w="44450">
            <a:solidFill>
              <a:srgbClr val="0142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19372" y="183613"/>
            <a:ext cx="2002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1426A"/>
                </a:solidFill>
              </a:rPr>
              <a:t>WLL</a:t>
            </a:r>
          </a:p>
          <a:p>
            <a:pPr algn="ctr"/>
            <a:r>
              <a:rPr lang="en-US" dirty="0" smtClean="0">
                <a:solidFill>
                  <a:srgbClr val="01426A"/>
                </a:solidFill>
              </a:rPr>
              <a:t>Manufacturer</a:t>
            </a:r>
          </a:p>
          <a:p>
            <a:pPr algn="ctr"/>
            <a:r>
              <a:rPr lang="en-US" dirty="0" smtClean="0">
                <a:solidFill>
                  <a:srgbClr val="01426A"/>
                </a:solidFill>
              </a:rPr>
              <a:t>Country of Origin </a:t>
            </a:r>
            <a:endParaRPr lang="en-US" dirty="0">
              <a:solidFill>
                <a:srgbClr val="01426A"/>
              </a:solidFill>
            </a:endParaRPr>
          </a:p>
        </p:txBody>
      </p:sp>
      <p:pic>
        <p:nvPicPr>
          <p:cNvPr id="46" name="Audio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60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0"/>
    </mc:Choice>
    <mc:Fallback>
      <p:transition spd="slow" advTm="1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2111"/>
            <a:ext cx="6627019" cy="99377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+mn-lt"/>
              </a:rPr>
              <a:t>Ladder Use: Common Hazards</a:t>
            </a:r>
            <a:endParaRPr lang="en-US" sz="4000" b="1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78536" y="1961882"/>
            <a:ext cx="7903464" cy="28752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Improper set-up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Portable ladders not 3 feet above landing surface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Not securing ladder correctly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Standing on the top two steps of a stepladder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Overreaching when working from a ladder</a:t>
            </a:r>
            <a:endParaRPr lang="en-US" altLang="en-US" dirty="0" smtClean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10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1"/>
    </mc:Choice>
    <mc:Fallback>
      <p:transition spd="slow" advTm="15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2111"/>
            <a:ext cx="6627019" cy="99377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+mn-lt"/>
              </a:rPr>
              <a:t>Select the Proper Rating</a:t>
            </a:r>
            <a:endParaRPr lang="en-US" sz="4000" b="1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r="587" b="10289"/>
          <a:stretch>
            <a:fillRect/>
          </a:stretch>
        </p:blipFill>
        <p:spPr>
          <a:xfrm>
            <a:off x="731526" y="1642306"/>
            <a:ext cx="7955274" cy="3079461"/>
          </a:xfrm>
          <a:prstGeom prst="rect">
            <a:avLst/>
          </a:prstGeom>
          <a:solidFill>
            <a:schemeClr val="bg1"/>
          </a:solidFill>
          <a:ln w="76200" cmpd="tri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05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2"/>
    </mc:Choice>
    <mc:Fallback>
      <p:transition spd="slow" advTm="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56320" cy="85039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OSHA Requirements</a:t>
            </a:r>
            <a:r>
              <a:rPr lang="en-US" sz="3600" b="1" dirty="0" smtClean="0">
                <a:latin typeface="+mn-lt"/>
              </a:rPr>
              <a:t>: Extension Ladders</a:t>
            </a:r>
            <a:endParaRPr lang="en-US" sz="3600" b="1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10" name="Picture 3" descr="C:\Documents and Settings\kcannon\My Documents\My Pictures\Fall Protection Handbook; Video Shoot (Phoenix)\Fall Protection Handbook; Video Shoot (Phoenix) 3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5449" y="835962"/>
            <a:ext cx="3403770" cy="45373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1480" y="869448"/>
            <a:ext cx="4745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Three feet above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Setup and Maintain 4:1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Stable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Assist coworker</a:t>
            </a:r>
            <a:endParaRPr lang="en-US" sz="2400" dirty="0"/>
          </a:p>
        </p:txBody>
      </p:sp>
      <p:pic>
        <p:nvPicPr>
          <p:cNvPr id="11" name="Content Placeholder 3" descr="Fall Protection Handbook; Video Shoot (Phoenix) 1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555" y="3639312"/>
            <a:ext cx="3870158" cy="290211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62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2"/>
    </mc:Choice>
    <mc:Fallback>
      <p:transition spd="slow" advTm="2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8814816" cy="85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OSHA Requirements: Step Ladders (A-Frame)</a:t>
            </a:r>
            <a:endParaRPr lang="en-US" sz="3600" b="1" dirty="0">
              <a:latin typeface="+mn-lt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67" y="850392"/>
            <a:ext cx="3625525" cy="454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54151" y="792562"/>
            <a:ext cx="474573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Top two rungs off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Use and setup as-designed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Work within side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9" name="Picture 5" descr="C:\WINDOWS\Profiles\kcannon\My Documents\My Pictures\Fall Protection Handbook; Video Shoot (Phoenix)\Fall Protection Handbook; Video Shoot (Phoenix) 3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340" y="3121298"/>
            <a:ext cx="3244596" cy="2814146"/>
          </a:xfrm>
          <a:prstGeom prst="rect">
            <a:avLst/>
          </a:prstGeom>
          <a:noFill/>
        </p:spPr>
      </p:pic>
      <p:sp>
        <p:nvSpPr>
          <p:cNvPr id="20" name="&quot;No&quot; Symbol 19"/>
          <p:cNvSpPr/>
          <p:nvPr/>
        </p:nvSpPr>
        <p:spPr>
          <a:xfrm>
            <a:off x="5002340" y="3267991"/>
            <a:ext cx="3264408" cy="2560320"/>
          </a:xfrm>
          <a:prstGeom prst="noSmoking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6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3"/>
    </mc:Choice>
    <mc:Fallback>
      <p:transition spd="slow" advTm="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2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latin typeface="Calibri" panose="020F0502020204030204" pitchFamily="34" charset="0"/>
            </a:endParaRPr>
          </a:p>
        </p:txBody>
      </p:sp>
      <p:sp>
        <p:nvSpPr>
          <p:cNvPr id="196612" name="Rectangle 3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latin typeface="Calibri" panose="020F0502020204030204" pitchFamily="34" charset="0"/>
            </a:endParaRPr>
          </a:p>
        </p:txBody>
      </p:sp>
      <p:sp>
        <p:nvSpPr>
          <p:cNvPr id="196613" name="Rectangle 4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latin typeface="Calibri" panose="020F0502020204030204" pitchFamily="34" charset="0"/>
            </a:endParaRPr>
          </a:p>
        </p:txBody>
      </p:sp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latin typeface="Calibri" panose="020F0502020204030204" pitchFamily="34" charset="0"/>
            </a:endParaRPr>
          </a:p>
        </p:txBody>
      </p:sp>
      <p:sp>
        <p:nvSpPr>
          <p:cNvPr id="237580" name="Text Box 12"/>
          <p:cNvSpPr txBox="1">
            <a:spLocks noChangeArrowheads="1"/>
          </p:cNvSpPr>
          <p:nvPr/>
        </p:nvSpPr>
        <p:spPr bwMode="auto">
          <a:xfrm>
            <a:off x="552450" y="1200150"/>
            <a:ext cx="8210550" cy="2896947"/>
          </a:xfrm>
          <a:prstGeom prst="rect">
            <a:avLst/>
          </a:prstGeom>
          <a:solidFill>
            <a:srgbClr val="005B9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The First Rule To Live By:  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Never Second Guess Electrical Hazards!  If you are ever in doubt about a course of action,</a:t>
            </a:r>
          </a:p>
          <a:p>
            <a:pPr algn="ctr" eaLnBrk="1" hangingPunct="1">
              <a:defRPr/>
            </a:pPr>
            <a:r>
              <a:rPr lang="en-US" sz="9375" i="1" u="sng" dirty="0">
                <a:solidFill>
                  <a:srgbClr val="FF0000"/>
                </a:solidFill>
                <a:latin typeface="+mn-lt"/>
              </a:rPr>
              <a:t>STOP!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700" b="1" dirty="0">
                <a:solidFill>
                  <a:schemeClr val="bg1"/>
                </a:solidFill>
                <a:latin typeface="+mn-lt"/>
              </a:rPr>
              <a:t>Consult a </a:t>
            </a:r>
            <a:r>
              <a:rPr lang="en-US" sz="2700" b="1" dirty="0" smtClean="0">
                <a:solidFill>
                  <a:schemeClr val="bg1"/>
                </a:solidFill>
                <a:latin typeface="+mn-lt"/>
              </a:rPr>
              <a:t>Supervisor and/or </a:t>
            </a:r>
            <a:r>
              <a:rPr lang="en-US" sz="2700" b="1" dirty="0">
                <a:solidFill>
                  <a:schemeClr val="bg1"/>
                </a:solidFill>
                <a:latin typeface="+mn-lt"/>
              </a:rPr>
              <a:t>Safety </a:t>
            </a:r>
            <a:r>
              <a:rPr lang="en-US" sz="2700" b="1" dirty="0" smtClean="0">
                <a:solidFill>
                  <a:schemeClr val="bg1"/>
                </a:solidFill>
                <a:latin typeface="+mn-lt"/>
              </a:rPr>
              <a:t>Professional</a:t>
            </a:r>
            <a:endParaRPr lang="en-US" sz="27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4781" y="6686550"/>
            <a:ext cx="6865144" cy="1905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798344"/>
            <a:ext cx="2362200" cy="11811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08825"/>
      </p:ext>
    </p:extLst>
  </p:cSld>
  <p:clrMapOvr>
    <a:masterClrMapping/>
  </p:clrMapOvr>
  <p:transition advTm="901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0"/>
            <a:ext cx="801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Exposure to Electrical Hazards in Construction</a:t>
            </a:r>
            <a:endParaRPr lang="en-US" sz="28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4283311" y="1513064"/>
            <a:ext cx="4996978" cy="39395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Contact with Energized Overhead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Contact with Energized Sources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200" dirty="0" smtClean="0"/>
              <a:t>Improper Use of Extension Cords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" y="653806"/>
            <a:ext cx="3111137" cy="2065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8" y="2775481"/>
            <a:ext cx="3162526" cy="2109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38" y="4968205"/>
            <a:ext cx="2953708" cy="165407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2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3"/>
    </mc:Choice>
    <mc:Fallback xmlns="">
      <p:transition spd="slow" advTm="1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62" y="1980998"/>
            <a:ext cx="8783276" cy="289600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69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Contact with Overhead Lines</a:t>
            </a:r>
            <a:endParaRPr lang="en-US" sz="32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466344" y="2688336"/>
            <a:ext cx="6492240" cy="2194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5"/>
    </mc:Choice>
    <mc:Fallback xmlns="">
      <p:transition spd="slow" advTm="1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624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Mitigating Exposure</a:t>
            </a:r>
            <a:endParaRPr lang="en-US" sz="32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66" y="1630398"/>
            <a:ext cx="3285105" cy="4399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278" y="1505777"/>
            <a:ext cx="84799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Maintain Electrical components in good conditions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Using electrical components as </a:t>
            </a:r>
            <a:r>
              <a:rPr lang="en-US" sz="2400" dirty="0" smtClean="0"/>
              <a:t>designed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Never work on “Live” circuits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Never expose “Live” bare circuits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Use GFCI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Proper tools for the task</a:t>
            </a:r>
            <a:endParaRPr lang="en-US" sz="24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6"/>
    </mc:Choice>
    <mc:Fallback xmlns="">
      <p:transition spd="slow" advTm="1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91079" y="1169567"/>
            <a:ext cx="3432803" cy="2902942"/>
            <a:chOff x="374904" y="993775"/>
            <a:chExt cx="3432803" cy="29029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4" y="993775"/>
              <a:ext cx="3432803" cy="25336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87614" y="3527385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“Hot Stick”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36699" y="4718856"/>
            <a:ext cx="414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/>
              <a:t>“Live - Dead - Live”</a:t>
            </a:r>
            <a:endParaRPr lang="en-US" sz="40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-14485" y="0"/>
            <a:ext cx="370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Voltage Testing</a:t>
            </a:r>
            <a:endParaRPr lang="en-US" sz="2800" b="1" u="sng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9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7"/>
    </mc:Choice>
    <mc:Fallback xmlns="">
      <p:transition spd="slow" advTm="2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63" y="1006265"/>
            <a:ext cx="4174236" cy="278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2434" y="3789089"/>
            <a:ext cx="2450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“Multimeter”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-14485" y="0"/>
            <a:ext cx="370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Voltage Testing</a:t>
            </a:r>
            <a:endParaRPr lang="en-US" sz="2800" b="1" u="sng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9"/>
    </mc:Choice>
    <mc:Fallback xmlns="">
      <p:transition spd="slow" advTm="1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705600"/>
            <a:ext cx="6781800" cy="0"/>
          </a:xfrm>
          <a:prstGeom prst="line">
            <a:avLst/>
          </a:prstGeom>
          <a:ln w="66675">
            <a:gradFill flip="none" rotWithShape="1">
              <a:gsLst>
                <a:gs pos="0">
                  <a:srgbClr val="23556B"/>
                </a:gs>
                <a:gs pos="58000">
                  <a:srgbClr val="23556B">
                    <a:alpha val="94000"/>
                  </a:srgbClr>
                </a:gs>
                <a:gs pos="77000">
                  <a:srgbClr val="23556B">
                    <a:alpha val="6400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9" y="5817394"/>
            <a:ext cx="2362200" cy="118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8315" y="968828"/>
            <a:ext cx="6215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G F C I</a:t>
            </a:r>
            <a:endParaRPr lang="en-US" sz="8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449285"/>
            <a:ext cx="8760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Ground Fault Circuit Interrupter</a:t>
            </a:r>
            <a:endParaRPr lang="en-US" sz="4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601" y="3489722"/>
            <a:ext cx="1647825" cy="277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24" y="3198844"/>
            <a:ext cx="2821752" cy="281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9" y="3504972"/>
            <a:ext cx="2619829" cy="261982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7|2.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7|2.1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7|2.1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7|2.1|3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8BAA943388AB46809834005D055ED9" ma:contentTypeVersion="14" ma:contentTypeDescription="Create a new document." ma:contentTypeScope="" ma:versionID="4f6389b658462681d5c47fe22a958e81">
  <xsd:schema xmlns:xsd="http://www.w3.org/2001/XMLSchema" xmlns:xs="http://www.w3.org/2001/XMLSchema" xmlns:p="http://schemas.microsoft.com/office/2006/metadata/properties" xmlns:ns2="5b59cf5b-58c9-4b4b-aaae-3bf2b960f11b" xmlns:ns3="b7413705-5e79-4638-a298-058e624a5ce1" targetNamespace="http://schemas.microsoft.com/office/2006/metadata/properties" ma:root="true" ma:fieldsID="a04e7c32c75a0293aea10d4690c9b88d" ns2:_="" ns3:_="">
    <xsd:import namespace="5b59cf5b-58c9-4b4b-aaae-3bf2b960f11b"/>
    <xsd:import namespace="b7413705-5e79-4638-a298-058e624a5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9cf5b-58c9-4b4b-aaae-3bf2b960f1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ebd2346-ef71-4a96-b671-ab4fb0d17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13705-5e79-4638-a298-058e624a5ce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f7c098d-e17d-448c-bce0-a58cd326f156}" ma:internalName="TaxCatchAll" ma:showField="CatchAllData" ma:web="b7413705-5e79-4638-a298-058e624a5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A0B164-FE71-48F9-9E81-821E10124BF7}"/>
</file>

<file path=customXml/itemProps2.xml><?xml version="1.0" encoding="utf-8"?>
<ds:datastoreItem xmlns:ds="http://schemas.openxmlformats.org/officeDocument/2006/customXml" ds:itemID="{95A476E8-C5C7-4EA2-B15E-89901E2632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25790</TotalTime>
  <Words>839</Words>
  <Application>Microsoft Office PowerPoint</Application>
  <PresentationFormat>On-screen Show (4:3)</PresentationFormat>
  <Paragraphs>172</Paragraphs>
  <Slides>29</Slides>
  <Notes>18</Notes>
  <HiddenSlides>0</HiddenSlides>
  <MMClips>29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Franklin Gothic Medium</vt:lpstr>
      <vt:lpstr>Google Sans</vt:lpstr>
      <vt:lpstr>Helvetica Neue</vt:lpstr>
      <vt:lpstr>Times New Roman</vt:lpstr>
      <vt:lpstr>Office Theme</vt:lpstr>
      <vt:lpstr>Document</vt:lpstr>
      <vt:lpstr>PowerPoint Presentation</vt:lpstr>
      <vt:lpstr>Electrical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 Fault Circuit Interrupter</vt:lpstr>
      <vt:lpstr>PowerPoint Presentation</vt:lpstr>
      <vt:lpstr>PowerPoint Presentation</vt:lpstr>
      <vt:lpstr>If someone gets shocked</vt:lpstr>
      <vt:lpstr>PowerPoint Presentation</vt:lpstr>
      <vt:lpstr>1926.416</vt:lpstr>
      <vt:lpstr>1926.404 Wiring Design &amp;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Ladder Use: Common Hazards</vt:lpstr>
      <vt:lpstr>Select the Proper Rating</vt:lpstr>
      <vt:lpstr>OSHA Requirements: Extension Ladders</vt:lpstr>
      <vt:lpstr>PowerPoint Presentation</vt:lpstr>
    </vt:vector>
  </TitlesOfParts>
  <Company>NV5,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White</dc:creator>
  <cp:lastModifiedBy>Evan White</cp:lastModifiedBy>
  <cp:revision>72</cp:revision>
  <dcterms:created xsi:type="dcterms:W3CDTF">2018-04-24T22:02:27Z</dcterms:created>
  <dcterms:modified xsi:type="dcterms:W3CDTF">2023-07-24T14:38:01Z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-1118389947</vt:i4>
  </property>
  <property fmtid="{D5CDD505-2E9C-101B-9397-08002B2CF9AE}" pid="3" name="_NewReviewCycle">
    <vt:lpwstr/>
  </property>
  <property fmtid="{D5CDD505-2E9C-101B-9397-08002B2CF9AE}" pid="4" name="_EmailSubject">
    <vt:lpwstr>osha</vt:lpwstr>
  </property>
  <property fmtid="{D5CDD505-2E9C-101B-9397-08002B2CF9AE}" pid="5" name="_AuthorEmail">
    <vt:lpwstr>Evan.White@nv5.com</vt:lpwstr>
  </property>
  <property fmtid="{D5CDD505-2E9C-101B-9397-08002B2CF9AE}" pid="6" name="_AuthorEmailDisplayName">
    <vt:lpwstr>Evan White</vt:lpwstr>
  </property>
</Properties>
</file>