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37.jpg" ContentType="image/jp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41.jpg" ContentType="image/jp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32"/>
  </p:notesMasterIdLst>
  <p:handoutMasterIdLst>
    <p:handoutMasterId r:id="rId33"/>
  </p:handoutMasterIdLst>
  <p:sldIdLst>
    <p:sldId id="267" r:id="rId2"/>
    <p:sldId id="284" r:id="rId3"/>
    <p:sldId id="314" r:id="rId4"/>
    <p:sldId id="319" r:id="rId5"/>
    <p:sldId id="320" r:id="rId6"/>
    <p:sldId id="321" r:id="rId7"/>
    <p:sldId id="309" r:id="rId8"/>
    <p:sldId id="302" r:id="rId9"/>
    <p:sldId id="308" r:id="rId10"/>
    <p:sldId id="303" r:id="rId11"/>
    <p:sldId id="304" r:id="rId12"/>
    <p:sldId id="310" r:id="rId13"/>
    <p:sldId id="317" r:id="rId14"/>
    <p:sldId id="305" r:id="rId15"/>
    <p:sldId id="306" r:id="rId16"/>
    <p:sldId id="318" r:id="rId17"/>
    <p:sldId id="307" r:id="rId18"/>
    <p:sldId id="312" r:id="rId19"/>
    <p:sldId id="313" r:id="rId20"/>
    <p:sldId id="285" r:id="rId21"/>
    <p:sldId id="293" r:id="rId22"/>
    <p:sldId id="294" r:id="rId23"/>
    <p:sldId id="295" r:id="rId24"/>
    <p:sldId id="296" r:id="rId25"/>
    <p:sldId id="297" r:id="rId26"/>
    <p:sldId id="286" r:id="rId27"/>
    <p:sldId id="311" r:id="rId28"/>
    <p:sldId id="298" r:id="rId29"/>
    <p:sldId id="316" r:id="rId30"/>
    <p:sldId id="31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26A"/>
    <a:srgbClr val="006298"/>
    <a:srgbClr val="005B94"/>
    <a:srgbClr val="7CBED3"/>
    <a:srgbClr val="71B2C9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974" autoAdjust="0"/>
  </p:normalViewPr>
  <p:slideViewPr>
    <p:cSldViewPr snapToGrid="0">
      <p:cViewPr>
        <p:scale>
          <a:sx n="67" d="100"/>
          <a:sy n="67" d="100"/>
        </p:scale>
        <p:origin x="2214" y="1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744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ED0351-F19D-4831-9DB1-27BBE40C43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D6B646-A0B1-429D-8369-85349DCA7F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825F0-11BB-4484-839F-5879C937A58A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126556-3499-414E-B849-01406EEDC3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99F7D-4C9B-4E57-AFE6-F1CA0E22B6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B1448-EE3C-40B6-8D23-75BB24DC65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388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F5E83-E7E2-4023-A752-A1ACA3281CA2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9EB54-FBB3-4EFF-B6D7-0FFD897A12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175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277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840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316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721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82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601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765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1485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121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448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428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244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668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7308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556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161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6034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431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014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549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473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777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23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8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3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C6F9-BAE7-480A-9918-3EAD9CB04F2E}" type="datetimeFigureOut">
              <a:rPr lang="en-US" smtClean="0"/>
              <a:pPr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95BA-08B6-461E-8ABA-BBAC626618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633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C6F9-BAE7-480A-9918-3EAD9CB04F2E}" type="datetimeFigureOut">
              <a:rPr lang="en-US" smtClean="0"/>
              <a:pPr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95BA-08B6-461E-8ABA-BBAC626618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206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C6F9-BAE7-480A-9918-3EAD9CB04F2E}" type="datetimeFigureOut">
              <a:rPr lang="en-US" smtClean="0"/>
              <a:pPr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95BA-08B6-461E-8ABA-BBAC626618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707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921084-DE9F-498A-8786-27BD3E190C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5942" r="1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E33A33-5E68-4352-8311-C453F87AA15B}"/>
              </a:ext>
            </a:extLst>
          </p:cNvPr>
          <p:cNvSpPr/>
          <p:nvPr userDrawn="1"/>
        </p:nvSpPr>
        <p:spPr>
          <a:xfrm>
            <a:off x="0" y="4368069"/>
            <a:ext cx="12192000" cy="1814844"/>
          </a:xfrm>
          <a:prstGeom prst="rect">
            <a:avLst/>
          </a:prstGeom>
          <a:solidFill>
            <a:srgbClr val="006298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72B7C4-B998-4E14-B667-4C96810060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r="9780"/>
          <a:stretch/>
        </p:blipFill>
        <p:spPr>
          <a:xfrm>
            <a:off x="9999786" y="4773634"/>
            <a:ext cx="1812889" cy="134089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1EDC35-3FEE-4739-9363-DF09A8EFB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937" y="5486607"/>
            <a:ext cx="5157787" cy="378723"/>
          </a:xfrm>
        </p:spPr>
        <p:txBody>
          <a:bodyPr anchor="b">
            <a:normAutofit/>
          </a:bodyPr>
          <a:lstStyle>
            <a:lvl1pPr marL="0" indent="0" algn="l">
              <a:buNone/>
              <a:defRPr sz="2100" b="0" i="1" cap="none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56B8C80-F913-42A7-A642-57195E23E0D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90937" y="4598314"/>
            <a:ext cx="9505651" cy="749540"/>
          </a:xfrm>
        </p:spPr>
        <p:txBody>
          <a:bodyPr anchor="b">
            <a:noAutofit/>
          </a:bodyPr>
          <a:lstStyle>
            <a:lvl1pPr marL="0" indent="0" algn="l">
              <a:buNone/>
              <a:defRPr sz="3000" b="0" i="0" cap="all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9379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A35AA5E-5FA6-4152-A453-F877C4F04244}"/>
              </a:ext>
            </a:extLst>
          </p:cNvPr>
          <p:cNvSpPr/>
          <p:nvPr userDrawn="1"/>
        </p:nvSpPr>
        <p:spPr>
          <a:xfrm>
            <a:off x="0" y="128016"/>
            <a:ext cx="12192000" cy="1088136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01D48F-6F9F-42EC-9CAB-B6BEFE8D2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52" y="421530"/>
            <a:ext cx="9617915" cy="791793"/>
          </a:xfrm>
        </p:spPr>
        <p:txBody>
          <a:bodyPr>
            <a:normAutofit/>
          </a:bodyPr>
          <a:lstStyle>
            <a:lvl1pPr algn="l">
              <a:defRPr sz="2700" b="1" cap="all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422371-51EA-4EAD-9209-6C0DF268C9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564" y="114559"/>
            <a:ext cx="1832619" cy="11104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35AA5E-5FA6-4152-A453-F877C4F04244}"/>
              </a:ext>
            </a:extLst>
          </p:cNvPr>
          <p:cNvSpPr/>
          <p:nvPr userDrawn="1"/>
        </p:nvSpPr>
        <p:spPr>
          <a:xfrm>
            <a:off x="0" y="6354945"/>
            <a:ext cx="12192000" cy="393065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8271D1-F6C1-4348-8B5D-55E6B3875B10}"/>
              </a:ext>
            </a:extLst>
          </p:cNvPr>
          <p:cNvSpPr txBox="1"/>
          <p:nvPr userDrawn="1"/>
        </p:nvSpPr>
        <p:spPr>
          <a:xfrm>
            <a:off x="299876" y="6471009"/>
            <a:ext cx="48961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350" b="0" i="0" u="none" strike="noStrike" kern="1200" cap="none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NV5.COM</a:t>
            </a:r>
            <a:r>
              <a:rPr lang="en-US" sz="1350" b="0" i="1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|  Delivering Solutions — Improving Lives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4266673-70BB-44D6-AAA4-DDFD11DD1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875" y="1508760"/>
            <a:ext cx="11567160" cy="4558190"/>
          </a:xfrm>
        </p:spPr>
        <p:txBody>
          <a:bodyPr/>
          <a:lstStyle>
            <a:lvl1pPr>
              <a:defRPr sz="2100" cap="none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514350" indent="-171450">
              <a:buFont typeface="Courier New" panose="02070309020205020404" pitchFamily="49" charset="0"/>
              <a:buChar char="­"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sz="1500" i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200150" indent="-171450">
              <a:buFont typeface="Courier New" panose="02070309020205020404" pitchFamily="49" charset="0"/>
              <a:buChar char="­"/>
              <a:defRPr sz="1350" i="1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1961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A35AA5E-5FA6-4152-A453-F877C4F04244}"/>
              </a:ext>
            </a:extLst>
          </p:cNvPr>
          <p:cNvSpPr/>
          <p:nvPr userDrawn="1"/>
        </p:nvSpPr>
        <p:spPr>
          <a:xfrm>
            <a:off x="0" y="128016"/>
            <a:ext cx="12192000" cy="1088136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01D48F-6F9F-42EC-9CAB-B6BEFE8D2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52" y="421530"/>
            <a:ext cx="9617915" cy="791793"/>
          </a:xfrm>
        </p:spPr>
        <p:txBody>
          <a:bodyPr>
            <a:normAutofit/>
          </a:bodyPr>
          <a:lstStyle>
            <a:lvl1pPr algn="l">
              <a:defRPr sz="2700" b="1" cap="all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422371-51EA-4EAD-9209-6C0DF268C9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564" y="114559"/>
            <a:ext cx="1832619" cy="11104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35AA5E-5FA6-4152-A453-F877C4F04244}"/>
              </a:ext>
            </a:extLst>
          </p:cNvPr>
          <p:cNvSpPr/>
          <p:nvPr userDrawn="1"/>
        </p:nvSpPr>
        <p:spPr>
          <a:xfrm>
            <a:off x="0" y="6354945"/>
            <a:ext cx="12192000" cy="393065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8271D1-F6C1-4348-8B5D-55E6B3875B10}"/>
              </a:ext>
            </a:extLst>
          </p:cNvPr>
          <p:cNvSpPr txBox="1"/>
          <p:nvPr userDrawn="1"/>
        </p:nvSpPr>
        <p:spPr>
          <a:xfrm>
            <a:off x="299876" y="6471009"/>
            <a:ext cx="48961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NV5.COM</a:t>
            </a:r>
            <a:r>
              <a:rPr lang="en-US" sz="1350" b="0" i="1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|  Delivering Solutions — Improving Lives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08D88AC-57A1-4101-82BF-3BE8F45D6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877" y="1509285"/>
            <a:ext cx="11567159" cy="423863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baseline="0">
                <a:solidFill>
                  <a:srgbClr val="006298"/>
                </a:solidFill>
                <a:latin typeface="Franklin Gothic Medium" panose="020B06030201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4266673-70BB-44D6-AAA4-DDFD11DD1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875" y="2492549"/>
            <a:ext cx="11567160" cy="3574086"/>
          </a:xfrm>
        </p:spPr>
        <p:txBody>
          <a:bodyPr/>
          <a:lstStyle>
            <a:lvl1pPr>
              <a:defRPr sz="1500" cap="none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514350" indent="-171450">
              <a:buFont typeface="Courier New" panose="02070309020205020404" pitchFamily="49" charset="0"/>
              <a:buChar char="­"/>
              <a:defRPr sz="135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sz="1200" i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200150" indent="-171450">
              <a:buFont typeface="Courier New" panose="02070309020205020404" pitchFamily="49" charset="0"/>
              <a:buChar char="­"/>
              <a:defRPr sz="1200" i="1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7D92C92-18A4-4FC1-8C54-153462FF2A4B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299875" y="1996715"/>
            <a:ext cx="11567160" cy="312669"/>
          </a:xfrm>
        </p:spPr>
        <p:txBody>
          <a:bodyPr anchor="b">
            <a:noAutofit/>
          </a:bodyPr>
          <a:lstStyle>
            <a:lvl1pPr marL="0" indent="0">
              <a:buNone/>
              <a:defRPr sz="1500" b="0" cap="none" baseline="0">
                <a:solidFill>
                  <a:srgbClr val="7F7F7F"/>
                </a:solidFill>
                <a:latin typeface="Franklin Gothic Demi" panose="020B07030201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5391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A35AA5E-5FA6-4152-A453-F877C4F04244}"/>
              </a:ext>
            </a:extLst>
          </p:cNvPr>
          <p:cNvSpPr/>
          <p:nvPr userDrawn="1"/>
        </p:nvSpPr>
        <p:spPr>
          <a:xfrm>
            <a:off x="0" y="128016"/>
            <a:ext cx="12192000" cy="1088136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35C251-A8EE-4831-A618-54DF4A5D1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52" y="421530"/>
            <a:ext cx="9617915" cy="791793"/>
          </a:xfrm>
        </p:spPr>
        <p:txBody>
          <a:bodyPr>
            <a:normAutofit/>
          </a:bodyPr>
          <a:lstStyle>
            <a:lvl1pPr algn="l">
              <a:defRPr sz="2700" b="1" cap="all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4C67A8-1A60-4FCD-86C3-BF0467FB13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564" y="114559"/>
            <a:ext cx="1832619" cy="11104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AE04B5-BDE0-4CDD-AE73-3B9B9371CB13}"/>
              </a:ext>
            </a:extLst>
          </p:cNvPr>
          <p:cNvSpPr/>
          <p:nvPr userDrawn="1"/>
        </p:nvSpPr>
        <p:spPr>
          <a:xfrm>
            <a:off x="0" y="6354945"/>
            <a:ext cx="12192000" cy="393065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38B12E-02E7-4180-A608-C93A0E34C845}"/>
              </a:ext>
            </a:extLst>
          </p:cNvPr>
          <p:cNvSpPr txBox="1"/>
          <p:nvPr userDrawn="1"/>
        </p:nvSpPr>
        <p:spPr>
          <a:xfrm>
            <a:off x="299876" y="6471009"/>
            <a:ext cx="48961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NV5.COM</a:t>
            </a:r>
            <a:r>
              <a:rPr lang="en-US" sz="1350" b="0" i="1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|  Delivering Solutions — Improving Lives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BA1ED32-2594-41FF-BBD8-DB770E336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876" y="1509285"/>
            <a:ext cx="5157787" cy="423863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baseline="0">
                <a:solidFill>
                  <a:srgbClr val="006298"/>
                </a:solidFill>
                <a:latin typeface="Franklin Gothic Medium" panose="020B06030201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7CC5548-E230-4A02-8049-5DFEFB83D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876" y="2547259"/>
            <a:ext cx="5157787" cy="3470525"/>
          </a:xfrm>
        </p:spPr>
        <p:txBody>
          <a:bodyPr/>
          <a:lstStyle>
            <a:lvl1pPr>
              <a:defRPr sz="1500" cap="none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>
              <a:defRPr sz="135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sz="1200" i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sz="1200" i="1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5D12CAA-F4F1-4B04-A31D-0CA7B0D10C8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299876" y="1957640"/>
            <a:ext cx="5157787" cy="410005"/>
          </a:xfrm>
        </p:spPr>
        <p:txBody>
          <a:bodyPr anchor="b">
            <a:normAutofit/>
          </a:bodyPr>
          <a:lstStyle>
            <a:lvl1pPr marL="0" indent="0">
              <a:buNone/>
              <a:defRPr sz="1500" b="0" cap="none" baseline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Demi" panose="020B07030201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5A167D3-FD79-4EDF-B74C-F9B0A75B3E4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24376" y="1509285"/>
            <a:ext cx="5157787" cy="423863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baseline="0">
                <a:solidFill>
                  <a:srgbClr val="006298"/>
                </a:solidFill>
                <a:latin typeface="Franklin Gothic Medium" panose="020B06030201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CB3DFDD1-FB00-4FA3-959C-7DB5D4990F9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24376" y="2547259"/>
            <a:ext cx="5157787" cy="3470525"/>
          </a:xfrm>
        </p:spPr>
        <p:txBody>
          <a:bodyPr/>
          <a:lstStyle>
            <a:lvl1pPr>
              <a:defRPr sz="1500" cap="none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>
              <a:defRPr sz="135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sz="1200" i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sz="1200" i="1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2D6E706-1A3C-4AE4-BC3A-BD27D14081F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824376" y="1957640"/>
            <a:ext cx="5157787" cy="410005"/>
          </a:xfrm>
        </p:spPr>
        <p:txBody>
          <a:bodyPr anchor="b">
            <a:normAutofit/>
          </a:bodyPr>
          <a:lstStyle>
            <a:lvl1pPr marL="0" indent="0">
              <a:buNone/>
              <a:defRPr sz="1500" b="0" cap="none" baseline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Demi" panose="020B07030201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471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A35AA5E-5FA6-4152-A453-F877C4F04244}"/>
              </a:ext>
            </a:extLst>
          </p:cNvPr>
          <p:cNvSpPr/>
          <p:nvPr userDrawn="1"/>
        </p:nvSpPr>
        <p:spPr>
          <a:xfrm>
            <a:off x="0" y="128016"/>
            <a:ext cx="12192000" cy="1088136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0B3949C-73FB-4D17-8416-BE488C642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52" y="421530"/>
            <a:ext cx="9617915" cy="791793"/>
          </a:xfrm>
        </p:spPr>
        <p:txBody>
          <a:bodyPr>
            <a:normAutofit/>
          </a:bodyPr>
          <a:lstStyle>
            <a:lvl1pPr algn="l">
              <a:defRPr sz="2700" b="1" cap="all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2938B1-28A2-4567-ABFA-BF7149595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564" y="114559"/>
            <a:ext cx="1832619" cy="11104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19B2F17-A382-403E-9AD5-B4242C30E7B7}"/>
              </a:ext>
            </a:extLst>
          </p:cNvPr>
          <p:cNvSpPr/>
          <p:nvPr userDrawn="1"/>
        </p:nvSpPr>
        <p:spPr>
          <a:xfrm>
            <a:off x="0" y="6354945"/>
            <a:ext cx="12192000" cy="393065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2C1312-F0C1-4276-8FC4-F7428E0A38D3}"/>
              </a:ext>
            </a:extLst>
          </p:cNvPr>
          <p:cNvSpPr txBox="1"/>
          <p:nvPr userDrawn="1"/>
        </p:nvSpPr>
        <p:spPr>
          <a:xfrm>
            <a:off x="299876" y="6471009"/>
            <a:ext cx="48961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NV5.COM</a:t>
            </a:r>
            <a:r>
              <a:rPr lang="en-US" sz="1350" b="0" i="1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|  Delivering Solutions — Improving Lives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B068942-CFF4-4AFC-9B4C-FB2EBFF05B9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299876" y="1520952"/>
            <a:ext cx="5157787" cy="4537657"/>
          </a:xfrm>
        </p:spPr>
        <p:txBody>
          <a:bodyPr/>
          <a:lstStyle>
            <a:lvl1pPr>
              <a:defRPr sz="1800" cap="none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>
              <a:defRPr sz="15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sz="1350" i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sz="1350" i="1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24C5EA9-393C-4E6C-835B-23EEBF7CEE0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24376" y="1520952"/>
            <a:ext cx="5157787" cy="4537657"/>
          </a:xfrm>
        </p:spPr>
        <p:txBody>
          <a:bodyPr/>
          <a:lstStyle>
            <a:lvl1pPr>
              <a:defRPr sz="1800" cap="none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>
              <a:defRPr sz="15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sz="1350" i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sz="1350" i="1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28765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A35AA5E-5FA6-4152-A453-F877C4F04244}"/>
              </a:ext>
            </a:extLst>
          </p:cNvPr>
          <p:cNvSpPr/>
          <p:nvPr userDrawn="1"/>
        </p:nvSpPr>
        <p:spPr>
          <a:xfrm>
            <a:off x="0" y="128016"/>
            <a:ext cx="12192000" cy="1088136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6A8692B-7A73-438F-A56B-5459C625EB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52" y="421530"/>
            <a:ext cx="9617915" cy="791793"/>
          </a:xfrm>
        </p:spPr>
        <p:txBody>
          <a:bodyPr>
            <a:normAutofit/>
          </a:bodyPr>
          <a:lstStyle>
            <a:lvl1pPr algn="l">
              <a:defRPr sz="2700" b="1" cap="all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997558-0DBC-4A25-8F22-8BC72D45A6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564" y="114559"/>
            <a:ext cx="1832619" cy="11104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46A796-D39B-4C81-90AA-ECAAA70E2B42}"/>
              </a:ext>
            </a:extLst>
          </p:cNvPr>
          <p:cNvSpPr/>
          <p:nvPr userDrawn="1"/>
        </p:nvSpPr>
        <p:spPr>
          <a:xfrm>
            <a:off x="0" y="6354945"/>
            <a:ext cx="12192000" cy="393065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5F6E32-CA47-419C-AC8F-625F4A05CCE9}"/>
              </a:ext>
            </a:extLst>
          </p:cNvPr>
          <p:cNvSpPr txBox="1"/>
          <p:nvPr userDrawn="1"/>
        </p:nvSpPr>
        <p:spPr>
          <a:xfrm>
            <a:off x="299876" y="6471009"/>
            <a:ext cx="48961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NV5.COM</a:t>
            </a:r>
            <a:r>
              <a:rPr lang="en-US" sz="1350" b="0" i="1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|  Delivering Solutions — Improving Lives</a:t>
            </a:r>
          </a:p>
        </p:txBody>
      </p:sp>
    </p:spTree>
    <p:extLst>
      <p:ext uri="{BB962C8B-B14F-4D97-AF65-F5344CB8AC3E}">
        <p14:creationId xmlns:p14="http://schemas.microsoft.com/office/powerpoint/2010/main" val="2757190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35AA5E-5FA6-4152-A453-F877C4F04244}"/>
              </a:ext>
            </a:extLst>
          </p:cNvPr>
          <p:cNvSpPr/>
          <p:nvPr userDrawn="1"/>
        </p:nvSpPr>
        <p:spPr>
          <a:xfrm>
            <a:off x="0" y="128016"/>
            <a:ext cx="12192000" cy="1088136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54943" y="1539352"/>
            <a:ext cx="6172200" cy="452538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26DA41-B25F-4DD7-8C35-8822B91362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52" y="421530"/>
            <a:ext cx="9617915" cy="791793"/>
          </a:xfrm>
        </p:spPr>
        <p:txBody>
          <a:bodyPr>
            <a:normAutofit/>
          </a:bodyPr>
          <a:lstStyle>
            <a:lvl1pPr algn="l">
              <a:defRPr sz="2700" b="1" cap="all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3B86F2-B238-4649-901C-5ED9EBFDE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564" y="114559"/>
            <a:ext cx="1832619" cy="11104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815F868-42F0-418A-A79A-84F3E0496EB5}"/>
              </a:ext>
            </a:extLst>
          </p:cNvPr>
          <p:cNvSpPr/>
          <p:nvPr userDrawn="1"/>
        </p:nvSpPr>
        <p:spPr>
          <a:xfrm>
            <a:off x="0" y="6354945"/>
            <a:ext cx="12192000" cy="393065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3106C8-88F0-4535-848B-5BBC6F59E4CA}"/>
              </a:ext>
            </a:extLst>
          </p:cNvPr>
          <p:cNvSpPr txBox="1"/>
          <p:nvPr userDrawn="1"/>
        </p:nvSpPr>
        <p:spPr>
          <a:xfrm>
            <a:off x="299876" y="6471009"/>
            <a:ext cx="48961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NV5.COM</a:t>
            </a:r>
            <a:r>
              <a:rPr lang="en-US" sz="1350" b="0" i="1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|  Delivering Solutions — Improving Lives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9172E31-E29E-405F-865D-9DBC7845412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99876" y="1509285"/>
            <a:ext cx="4199763" cy="452379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006298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7EF2D7-5AE7-42A2-9C79-BECD2C8F9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876" y="2257625"/>
            <a:ext cx="4199763" cy="3807113"/>
          </a:xfrm>
        </p:spPr>
        <p:txBody>
          <a:bodyPr/>
          <a:lstStyle>
            <a:lvl1pPr>
              <a:defRPr sz="1800" cap="none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>
              <a:defRPr sz="15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sz="1350" i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sz="1350" i="1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1366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C6F9-BAE7-480A-9918-3EAD9CB04F2E}" type="datetimeFigureOut">
              <a:rPr lang="en-US" smtClean="0"/>
              <a:pPr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95BA-08B6-461E-8ABA-BBAC626618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359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C6F9-BAE7-480A-9918-3EAD9CB04F2E}" type="datetimeFigureOut">
              <a:rPr lang="en-US" smtClean="0"/>
              <a:pPr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95BA-08B6-461E-8ABA-BBAC626618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089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C6F9-BAE7-480A-9918-3EAD9CB04F2E}" type="datetimeFigureOut">
              <a:rPr lang="en-US" smtClean="0"/>
              <a:pPr/>
              <a:t>8/8/2023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95BA-08B6-461E-8ABA-BBAC626618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57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C6F9-BAE7-480A-9918-3EAD9CB04F2E}" type="datetimeFigureOut">
              <a:rPr lang="en-US" smtClean="0"/>
              <a:pPr/>
              <a:t>8/8/2023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95BA-08B6-461E-8ABA-BBAC626618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19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A7C5-66CC-4D18-AE6C-7AB137F6EDF0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58CE-45DE-4057-97B3-140379D7CD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35AA5E-5FA6-4152-A453-F877C4F04244}"/>
              </a:ext>
            </a:extLst>
          </p:cNvPr>
          <p:cNvSpPr/>
          <p:nvPr userDrawn="1"/>
        </p:nvSpPr>
        <p:spPr>
          <a:xfrm>
            <a:off x="0" y="128016"/>
            <a:ext cx="12192000" cy="1088136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997558-0DBC-4A25-8F22-8BC72D45A6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564" y="114559"/>
            <a:ext cx="1832619" cy="11104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46A796-D39B-4C81-90AA-ECAAA70E2B42}"/>
              </a:ext>
            </a:extLst>
          </p:cNvPr>
          <p:cNvSpPr/>
          <p:nvPr userDrawn="1"/>
        </p:nvSpPr>
        <p:spPr>
          <a:xfrm>
            <a:off x="0" y="6354945"/>
            <a:ext cx="12192000" cy="393065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5F6E32-CA47-419C-AC8F-625F4A05CCE9}"/>
              </a:ext>
            </a:extLst>
          </p:cNvPr>
          <p:cNvSpPr txBox="1"/>
          <p:nvPr userDrawn="1"/>
        </p:nvSpPr>
        <p:spPr>
          <a:xfrm>
            <a:off x="299876" y="6471009"/>
            <a:ext cx="48961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NV5.COM</a:t>
            </a:r>
            <a:r>
              <a:rPr lang="en-US" sz="1350" b="0" i="1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|  Delivering Solutions — Improving Lives</a:t>
            </a:r>
          </a:p>
        </p:txBody>
      </p:sp>
    </p:spTree>
    <p:extLst>
      <p:ext uri="{BB962C8B-B14F-4D97-AF65-F5344CB8AC3E}">
        <p14:creationId xmlns:p14="http://schemas.microsoft.com/office/powerpoint/2010/main" val="353534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C6F9-BAE7-480A-9918-3EAD9CB04F2E}" type="datetimeFigureOut">
              <a:rPr lang="en-US" smtClean="0"/>
              <a:pPr/>
              <a:t>8/8/2023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95BA-08B6-461E-8ABA-BBAC626618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32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C6F9-BAE7-480A-9918-3EAD9CB04F2E}" type="datetimeFigureOut">
              <a:rPr lang="en-US" smtClean="0"/>
              <a:pPr/>
              <a:t>8/8/2023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95BA-08B6-461E-8ABA-BBAC626618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675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C6F9-BAE7-480A-9918-3EAD9CB04F2E}" type="datetimeFigureOut">
              <a:rPr lang="en-US" smtClean="0"/>
              <a:pPr/>
              <a:t>8/8/2023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95BA-08B6-461E-8ABA-BBAC626618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145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9C6F9-BAE7-480A-9918-3EAD9CB04F2E}" type="datetimeFigureOut">
              <a:rPr lang="en-US" smtClean="0"/>
              <a:pPr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E95BA-08B6-461E-8ABA-BBAC626618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40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53" r:id="rId12"/>
    <p:sldLayoutId id="2147483740" r:id="rId13"/>
    <p:sldLayoutId id="2147483722" r:id="rId14"/>
    <p:sldLayoutId id="2147483725" r:id="rId15"/>
    <p:sldLayoutId id="2147483724" r:id="rId16"/>
    <p:sldLayoutId id="2147483726" r:id="rId17"/>
    <p:sldLayoutId id="214748372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4.m4a"/><Relationship Id="rId7" Type="http://schemas.openxmlformats.org/officeDocument/2006/relationships/image" Target="../media/image4.png"/><Relationship Id="rId2" Type="http://schemas.microsoft.com/office/2007/relationships/media" Target="../media/media14.m4a"/><Relationship Id="rId1" Type="http://schemas.openxmlformats.org/officeDocument/2006/relationships/tags" Target="../tags/tag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5.m4a"/><Relationship Id="rId7" Type="http://schemas.openxmlformats.org/officeDocument/2006/relationships/image" Target="../media/image25.jpeg"/><Relationship Id="rId2" Type="http://schemas.microsoft.com/office/2007/relationships/media" Target="../media/media15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6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0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1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2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1" y="789387"/>
            <a:ext cx="8821703" cy="30937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30686" y="4681729"/>
            <a:ext cx="6648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 smtClean="0"/>
              <a:t>2023 Site </a:t>
            </a:r>
            <a:r>
              <a:rPr lang="en-US" sz="4800" u="sng" dirty="0"/>
              <a:t>Safety Training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0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3"/>
    </mc:Choice>
    <mc:Fallback>
      <p:transition spd="slow" advTm="8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163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Emergency Preparedness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67989" y="1364009"/>
            <a:ext cx="6956532" cy="456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shall designate the following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start of each shift: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Caller for emergency services</a:t>
            </a:r>
          </a:p>
          <a:p>
            <a:pPr marL="742950" lvl="1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Runner to intercept and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Responders to location</a:t>
            </a:r>
          </a:p>
          <a:p>
            <a:pPr marL="742950" lvl="1" indent="-28575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Someone to fetch First Aid Kit/AED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team members shall familiarize themselves with site exits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entrances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used in an emergency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520" y="1220478"/>
            <a:ext cx="5092835" cy="3393235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4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39"/>
    </mc:Choice>
    <mc:Fallback>
      <p:transition spd="slow" advTm="23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163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Fire Protection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67989" y="1364009"/>
            <a:ext cx="7256542" cy="4565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team shall have, at minimum, a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Lbs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ABC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fire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xtinguisher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located in the work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endParaRPr lang="en-US" sz="2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</a:t>
            </a:r>
            <a:r>
              <a:rPr lang="en-US" sz="28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P.A.S.S</a:t>
            </a:r>
          </a:p>
          <a:p>
            <a:pPr marL="742950" lvl="1" indent="-285750" defTabSz="91440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Pull</a:t>
            </a:r>
          </a:p>
          <a:p>
            <a:pPr marL="742950" lvl="1" indent="-285750" defTabSz="91440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</a:p>
          <a:p>
            <a:pPr marL="742950" lvl="1" indent="-285750" defTabSz="91440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Squeeze</a:t>
            </a:r>
          </a:p>
          <a:p>
            <a:pPr marL="742950" lvl="1" indent="-285750" defTabSz="91440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Sweep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564" y="1128470"/>
            <a:ext cx="4366726" cy="436672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64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71"/>
    </mc:Choice>
    <mc:Fallback>
      <p:transition spd="slow" advTm="16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0" y="2575980"/>
            <a:ext cx="3943350" cy="3943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163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Equipment Use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67989" y="1364009"/>
            <a:ext cx="6806636" cy="394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 law prohibits individuals from operating Forklifts and Telescoping Handlers unless licensed by an approved trainer</a:t>
            </a:r>
          </a:p>
          <a:p>
            <a:pPr marL="285750" indent="-285750" defTabSz="91440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individual operating equipment shall be trained and authorized on that piece of equipment</a:t>
            </a:r>
            <a:endParaRPr lang="en-US" sz="2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594" y="209761"/>
            <a:ext cx="3843430" cy="288257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71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66"/>
    </mc:Choice>
    <mc:Fallback>
      <p:transition spd="slow" advTm="13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163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Hand and Power Tools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02261" y="1251333"/>
            <a:ext cx="60917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tool’s proper application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limitations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Inspect all tools prior to each use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Guards must be 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place if provided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not operate a tool if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are not comfortable with it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level of instruction you received is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inadequate</a:t>
            </a:r>
          </a:p>
          <a:p>
            <a:pPr lvl="1" fontAlgn="base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PPE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767" y="8331"/>
            <a:ext cx="4650278" cy="31807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87" y="3378316"/>
            <a:ext cx="3818313" cy="2618947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3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67"/>
    </mc:Choice>
    <mc:Fallback>
      <p:transition spd="slow" advTm="23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9056"/>
            <a:ext cx="8656320" cy="850392"/>
          </a:xfrm>
        </p:spPr>
        <p:txBody>
          <a:bodyPr>
            <a:noAutofit/>
          </a:bodyPr>
          <a:lstStyle/>
          <a:p>
            <a:r>
              <a:rPr lang="en-US" sz="4000" b="1" u="sng" dirty="0" smtClean="0">
                <a:latin typeface="+mn-lt"/>
              </a:rPr>
              <a:t>Ladder Use</a:t>
            </a:r>
            <a:endParaRPr lang="en-US" sz="4000" b="1" u="sng" dirty="0">
              <a:latin typeface="+mn-lt"/>
            </a:endParaRPr>
          </a:p>
        </p:txBody>
      </p:sp>
      <p:pic>
        <p:nvPicPr>
          <p:cNvPr id="10" name="Picture 3" descr="C:\Documents and Settings\kcannon\My Documents\My Pictures\Fall Protection Handbook; Video Shoot (Phoenix)\Fall Protection Handbook; Video Shoot (Phoenix) 3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08915" y="282963"/>
            <a:ext cx="3403770" cy="453732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6010" y="944796"/>
            <a:ext cx="47457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Three feet above landing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Setup and Maintain 4:1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Stable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Assist coworker</a:t>
            </a:r>
          </a:p>
        </p:txBody>
      </p:sp>
      <p:pic>
        <p:nvPicPr>
          <p:cNvPr id="11" name="Content Placeholder 3" descr="Fall Protection Handbook; Video Shoot (Phoenix) 1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8736" y="2639293"/>
            <a:ext cx="5015509" cy="3760973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722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52"/>
    </mc:Choice>
    <mc:Fallback xmlns="">
      <p:transition spd="slow" advTm="22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-85168"/>
            <a:ext cx="8814816" cy="850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 smtClean="0">
                <a:latin typeface="+mn-lt"/>
              </a:rPr>
              <a:t>Ladder Use</a:t>
            </a:r>
            <a:endParaRPr lang="en-US" sz="4000" b="1" u="sng" dirty="0">
              <a:latin typeface="+mn-lt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123" y="1080673"/>
            <a:ext cx="3875346" cy="485477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834738" y="239627"/>
            <a:ext cx="512801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Top two rungs off limits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Use and setup as-designed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Work within side rails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19" name="Picture 5" descr="C:\WINDOWS\Profiles\kcannon\My Documents\My Pictures\Fall Protection Handbook; Video Shoot (Phoenix)\Fall Protection Handbook; Video Shoot (Phoenix) 3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5543" y="3007238"/>
            <a:ext cx="3912024" cy="3393028"/>
          </a:xfrm>
          <a:prstGeom prst="rect">
            <a:avLst/>
          </a:prstGeom>
          <a:noFill/>
        </p:spPr>
      </p:pic>
      <p:sp>
        <p:nvSpPr>
          <p:cNvPr id="20" name="&quot;No&quot; Symbol 19"/>
          <p:cNvSpPr/>
          <p:nvPr/>
        </p:nvSpPr>
        <p:spPr>
          <a:xfrm>
            <a:off x="5135542" y="3349535"/>
            <a:ext cx="3935911" cy="2943598"/>
          </a:xfrm>
          <a:prstGeom prst="noSmoking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553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3"/>
    </mc:Choice>
    <mc:Fallback xmlns="">
      <p:transition spd="slow" advTm="15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163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Drop Zones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02261" y="1251333"/>
            <a:ext cx="7010313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Any time an employee is working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above the work area,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‘Drop Zone’ must be established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Large enough to accommodate falling objects</a:t>
            </a:r>
          </a:p>
          <a:p>
            <a:pPr marL="742950" lvl="1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Cones/caution tape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Personnel controlling access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Ask permission to enter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drop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zone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Never toss materials or tools to employee working overhead.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329" y="561116"/>
            <a:ext cx="4711959" cy="4711959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83"/>
    </mc:Choice>
    <mc:Fallback>
      <p:transition spd="slow" advTm="23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163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Electrical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92926" y="963613"/>
            <a:ext cx="908432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GFCI must be used on all temporary power systems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GFCI prior to use 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all extension cords from damage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repair extensions cords unless trained to do so 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use certified electrical tools and components rated for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prohibited to work on electrical components unless your safety team lead has verified the absence of voltage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773" y="630494"/>
            <a:ext cx="3646559" cy="364352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4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39"/>
    </mc:Choice>
    <mc:Fallback>
      <p:transition spd="slow" advTm="30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poor li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313" y="1545519"/>
            <a:ext cx="4013200" cy="454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2" name="Picture 4" descr="proper li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12" y="1441773"/>
            <a:ext cx="3084513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163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Manual Material Handling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4547" y="910643"/>
            <a:ext cx="11880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Strains and Sprains account for a large portion of the injuries on construction sites 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23310" y="1890937"/>
            <a:ext cx="46634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Size up the load prior to lifting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Ask for assistance if over 50 Lbs.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Keep load as close to body as feasible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Lift with a straight back and use the legs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If the load is too heavy for two use mechanical assistance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0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84"/>
    </mc:Choice>
    <mc:Fallback>
      <p:transition spd="slow" advTm="30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163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Material Storage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4547" y="794091"/>
            <a:ext cx="8093995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store materials wider at the bottom and more narrow at the top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creating stored energy for your coworkers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 housekeeping regularly to maintain a work site free of trip hazards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982" y="270388"/>
            <a:ext cx="4008813" cy="53450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16" y="3433476"/>
            <a:ext cx="4611835" cy="3076752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28"/>
    </mc:Choice>
    <mc:Fallback>
      <p:transition spd="slow" advTm="18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163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Safety Policy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1274" y="1484481"/>
            <a:ext cx="10764982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afety protocols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training are mandatory and considered a minimum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for performing safe work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 site personnel are responsible to comply with these rules and procedures as a condition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their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presence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onsite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workers expected to perform assembly work for the majority of one, or multiple days must attend this safety training and pass the quiz at the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23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92"/>
    </mc:Choice>
    <mc:Fallback>
      <p:transition spd="slow" advTm="25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163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Heat Illness Prevention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9918" y="1581243"/>
            <a:ext cx="6750595" cy="319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 Law requires all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 to comply with state regulations for the prevention of Heat Illness.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following slides contain required work practices for compliance 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object 3"/>
          <p:cNvGrpSpPr/>
          <p:nvPr/>
        </p:nvGrpSpPr>
        <p:grpSpPr>
          <a:xfrm>
            <a:off x="7808945" y="1030158"/>
            <a:ext cx="4230655" cy="4198547"/>
            <a:chOff x="1911095" y="1060970"/>
            <a:chExt cx="4178807" cy="4573142"/>
          </a:xfrm>
        </p:grpSpPr>
        <p:pic>
          <p:nvPicPr>
            <p:cNvPr id="9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11095" y="1060970"/>
              <a:ext cx="4178807" cy="4573142"/>
            </a:xfrm>
            <a:prstGeom prst="rect">
              <a:avLst/>
            </a:prstGeom>
          </p:spPr>
        </p:pic>
        <p:sp>
          <p:nvSpPr>
            <p:cNvPr id="10" name="object 5"/>
            <p:cNvSpPr/>
            <p:nvPr/>
          </p:nvSpPr>
          <p:spPr>
            <a:xfrm>
              <a:off x="3081527" y="2423795"/>
              <a:ext cx="1746885" cy="2012314"/>
            </a:xfrm>
            <a:custGeom>
              <a:avLst/>
              <a:gdLst/>
              <a:ahLst/>
              <a:cxnLst/>
              <a:rect l="l" t="t" r="r" b="b"/>
              <a:pathLst>
                <a:path w="1746885" h="2012314">
                  <a:moveTo>
                    <a:pt x="873251" y="0"/>
                  </a:moveTo>
                  <a:lnTo>
                    <a:pt x="0" y="436752"/>
                  </a:lnTo>
                  <a:lnTo>
                    <a:pt x="0" y="1575434"/>
                  </a:lnTo>
                  <a:lnTo>
                    <a:pt x="873251" y="2012187"/>
                  </a:lnTo>
                  <a:lnTo>
                    <a:pt x="1746504" y="1575434"/>
                  </a:lnTo>
                  <a:lnTo>
                    <a:pt x="1746504" y="436752"/>
                  </a:lnTo>
                  <a:lnTo>
                    <a:pt x="8732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53815" y="2935998"/>
              <a:ext cx="1218120" cy="987793"/>
            </a:xfrm>
            <a:prstGeom prst="rect">
              <a:avLst/>
            </a:prstGeom>
          </p:spPr>
        </p:pic>
      </p:grpSp>
      <p:cxnSp>
        <p:nvCxnSpPr>
          <p:cNvPr id="11" name="Straight Connector 10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0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40"/>
    </mc:Choice>
    <mc:Fallback>
      <p:transition spd="slow" advTm="11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163"/>
            <a:ext cx="7886700" cy="798513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Heat Illness Prevention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069" y="369093"/>
            <a:ext cx="1620416" cy="49878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5572" y="1317208"/>
            <a:ext cx="9270737" cy="4814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OCSD teams are responsible to provide the following: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water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shade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 monitoring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response 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6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49"/>
    </mc:Choice>
    <mc:Fallback>
      <p:transition spd="slow" advTm="14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816" y="-3901"/>
            <a:ext cx="3598506" cy="3598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163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Access to Water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398" y="1330283"/>
            <a:ext cx="7406067" cy="4103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265" marR="196215" indent="-457200">
              <a:lnSpc>
                <a:spcPct val="150000"/>
              </a:lnSpc>
              <a:spcBef>
                <a:spcPts val="65"/>
              </a:spcBef>
              <a:buFont typeface="Arial" panose="020B0604020202020204" pitchFamily="34" charset="0"/>
              <a:buChar char="•"/>
              <a:tabLst>
                <a:tab pos="360045" algn="l"/>
                <a:tab pos="360680" algn="l"/>
                <a:tab pos="1485900" algn="l"/>
                <a:tab pos="2675255" algn="l"/>
                <a:tab pos="3507740" algn="l"/>
                <a:tab pos="5557520" algn="l"/>
              </a:tabLst>
            </a:pPr>
            <a:r>
              <a:rPr lang="en-US" sz="2600" spc="-10" dirty="0">
                <a:solidFill>
                  <a:srgbClr val="171717"/>
                </a:solidFill>
                <a:latin typeface="Arial"/>
                <a:cs typeface="Arial"/>
              </a:rPr>
              <a:t>Potable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spc="-10" dirty="0">
                <a:solidFill>
                  <a:srgbClr val="171717"/>
                </a:solidFill>
                <a:latin typeface="Arial"/>
                <a:cs typeface="Arial"/>
              </a:rPr>
              <a:t>drinking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spc="-20" dirty="0">
                <a:solidFill>
                  <a:srgbClr val="171717"/>
                </a:solidFill>
                <a:latin typeface="Arial"/>
                <a:cs typeface="Arial"/>
              </a:rPr>
              <a:t>water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 must</a:t>
            </a:r>
            <a:r>
              <a:rPr lang="en-US" sz="2600" spc="20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be</a:t>
            </a:r>
            <a:r>
              <a:rPr lang="en-US" sz="2600" spc="4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spc="-20" dirty="0">
                <a:solidFill>
                  <a:srgbClr val="171717"/>
                </a:solidFill>
                <a:latin typeface="Arial"/>
                <a:cs typeface="Arial"/>
              </a:rPr>
              <a:t>made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spc="-45" dirty="0">
                <a:solidFill>
                  <a:srgbClr val="171717"/>
                </a:solidFill>
                <a:latin typeface="Arial"/>
                <a:cs typeface="Arial"/>
              </a:rPr>
              <a:t>available 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at</a:t>
            </a:r>
            <a:r>
              <a:rPr lang="en-US" sz="2600" spc="85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no cost</a:t>
            </a:r>
            <a:r>
              <a:rPr lang="en-US" sz="2600" spc="-5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to</a:t>
            </a:r>
            <a:r>
              <a:rPr lang="en-US" sz="2600" spc="7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all </a:t>
            </a:r>
            <a:r>
              <a:rPr lang="en-US" sz="2600" spc="-10" dirty="0" smtClean="0">
                <a:solidFill>
                  <a:srgbClr val="171717"/>
                </a:solidFill>
                <a:latin typeface="Arial"/>
                <a:cs typeface="Arial"/>
              </a:rPr>
              <a:t>workers</a:t>
            </a:r>
            <a:endParaRPr lang="en-US" sz="2600" dirty="0">
              <a:latin typeface="Arial"/>
              <a:cs typeface="Arial"/>
            </a:endParaRPr>
          </a:p>
          <a:p>
            <a:pPr marL="469265" marR="5080" indent="-457200">
              <a:lnSpc>
                <a:spcPct val="150000"/>
              </a:lnSpc>
              <a:spcBef>
                <a:spcPts val="1585"/>
              </a:spcBef>
              <a:buFont typeface="Arial" panose="020B0604020202020204" pitchFamily="34" charset="0"/>
              <a:buChar char="•"/>
              <a:tabLst>
                <a:tab pos="360045" algn="l"/>
                <a:tab pos="360680" algn="l"/>
                <a:tab pos="1668780" algn="l"/>
                <a:tab pos="5951220" algn="l"/>
              </a:tabLst>
            </a:pPr>
            <a:r>
              <a:rPr lang="en-US" sz="2600" spc="-10" dirty="0">
                <a:solidFill>
                  <a:srgbClr val="171717"/>
                </a:solidFill>
                <a:latin typeface="Arial"/>
                <a:cs typeface="Arial"/>
              </a:rPr>
              <a:t>Maintain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 at</a:t>
            </a:r>
            <a:r>
              <a:rPr lang="en-US" sz="2600" spc="5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all</a:t>
            </a:r>
            <a:r>
              <a:rPr lang="en-US" sz="2600" spc="-35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times,</a:t>
            </a:r>
            <a:r>
              <a:rPr lang="en-US" sz="2600" spc="12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sufficient</a:t>
            </a:r>
            <a:r>
              <a:rPr lang="en-US" sz="2600" spc="-14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spc="-10" dirty="0">
                <a:solidFill>
                  <a:srgbClr val="171717"/>
                </a:solidFill>
                <a:latin typeface="Arial"/>
                <a:cs typeface="Arial"/>
              </a:rPr>
              <a:t>quantities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 of</a:t>
            </a:r>
            <a:r>
              <a:rPr lang="en-US" sz="2600" spc="35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spc="-20" dirty="0">
                <a:solidFill>
                  <a:srgbClr val="171717"/>
                </a:solidFill>
                <a:latin typeface="Arial"/>
                <a:cs typeface="Arial"/>
              </a:rPr>
              <a:t>pure 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and</a:t>
            </a:r>
            <a:r>
              <a:rPr lang="en-US" sz="2600" spc="10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cool</a:t>
            </a:r>
            <a:r>
              <a:rPr lang="en-US" sz="2600" spc="16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potable</a:t>
            </a:r>
            <a:r>
              <a:rPr lang="en-US" sz="2600" spc="10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drinking</a:t>
            </a:r>
            <a:r>
              <a:rPr lang="en-US" sz="2600" spc="-3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water</a:t>
            </a:r>
          </a:p>
          <a:p>
            <a:pPr marL="469265" marR="5080" indent="-457200">
              <a:lnSpc>
                <a:spcPct val="150000"/>
              </a:lnSpc>
              <a:spcBef>
                <a:spcPts val="1585"/>
              </a:spcBef>
              <a:buFont typeface="Arial" panose="020B0604020202020204" pitchFamily="34" charset="0"/>
              <a:buChar char="•"/>
              <a:tabLst>
                <a:tab pos="360045" algn="l"/>
                <a:tab pos="360680" algn="l"/>
                <a:tab pos="1668780" algn="l"/>
                <a:tab pos="5951220" algn="l"/>
              </a:tabLst>
            </a:pP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Adequate quantity is defined as one</a:t>
            </a:r>
            <a:r>
              <a:rPr lang="en-US" sz="2600" spc="65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quart</a:t>
            </a:r>
            <a:r>
              <a:rPr lang="en-US" sz="2600" spc="1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per</a:t>
            </a:r>
            <a:r>
              <a:rPr lang="en-US" sz="2600" spc="2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employee</a:t>
            </a:r>
            <a:r>
              <a:rPr lang="en-US" sz="2600" spc="12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srgbClr val="171717"/>
                </a:solidFill>
                <a:latin typeface="Arial"/>
                <a:cs typeface="Arial"/>
              </a:rPr>
              <a:t>per</a:t>
            </a:r>
            <a:r>
              <a:rPr lang="en-US" sz="2600" spc="25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600" spc="-20" dirty="0">
                <a:solidFill>
                  <a:srgbClr val="171717"/>
                </a:solidFill>
                <a:latin typeface="Arial"/>
                <a:cs typeface="Arial"/>
              </a:rPr>
              <a:t>hour</a:t>
            </a:r>
            <a:endParaRPr lang="en-US" sz="26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246" y="3407701"/>
            <a:ext cx="4464109" cy="250943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6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49"/>
    </mc:Choice>
    <mc:Fallback>
      <p:transition spd="slow" advTm="18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338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Temperatures in excess of 80°F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80393" y="960438"/>
            <a:ext cx="6360366" cy="5235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Shade shall be provided when temperatures reach an excess of 80°F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Locate shade as close as practical to work area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Shade must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large enough 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to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accommodate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employees 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on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rest/recovery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shade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permitted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all times</a:t>
            </a:r>
          </a:p>
        </p:txBody>
      </p:sp>
      <p:pic>
        <p:nvPicPr>
          <p:cNvPr id="11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68343" y="97493"/>
            <a:ext cx="4149013" cy="286910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901" y="2966601"/>
            <a:ext cx="4720917" cy="354068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3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76"/>
    </mc:Choice>
    <mc:Fallback>
      <p:transition spd="slow" advTm="18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338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Temperatures in excess of 95°F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7044" y="1066797"/>
            <a:ext cx="8030547" cy="479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following measures be implemented: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Designate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 employees for symptoms of heat illness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Mandatory buddy system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Designate individual to call emergency services in event of heat illness incident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prevention measures prior to start of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567" y="693572"/>
            <a:ext cx="3775788" cy="505685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9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91"/>
    </mc:Choice>
    <mc:Fallback>
      <p:transition spd="slow" advTm="26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338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Temperatures in excess of 95°F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741" y="1486148"/>
            <a:ext cx="7116145" cy="360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Employees must take a MINIMUM 10-minutes, uninterrupted, rest every two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 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break must be provided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end of the 8</a:t>
            </a:r>
            <a:r>
              <a:rPr lang="en-US" sz="2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10</a:t>
            </a:r>
            <a:r>
              <a:rPr lang="en-US" sz="2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hour of work</a:t>
            </a:r>
          </a:p>
        </p:txBody>
      </p:sp>
      <p:pic>
        <p:nvPicPr>
          <p:cNvPr id="8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86700" y="1865508"/>
            <a:ext cx="3932075" cy="293785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19"/>
    </mc:Choice>
    <mc:Fallback>
      <p:transition spd="slow" advTm="16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163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Personal Risk Factors for Heat Illness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414662" y="1149405"/>
            <a:ext cx="8151876" cy="490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acclimatization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Health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Alcohol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caffeine consumption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rescription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medications </a:t>
            </a:r>
          </a:p>
          <a:p>
            <a:pPr marL="742950" lvl="1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ntihistamines</a:t>
            </a:r>
          </a:p>
          <a:p>
            <a:pPr marL="742950" lvl="1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Diuretics</a:t>
            </a:r>
          </a:p>
          <a:p>
            <a:pPr marL="742950" lvl="1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psychiatric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lood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medicines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illicit drugs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(opioids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methamphetamines or cocaine)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10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47117" y="730416"/>
            <a:ext cx="3803904" cy="501216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39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75"/>
    </mc:Choice>
    <mc:Fallback>
      <p:transition spd="slow" advTm="24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163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Preventative Measures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07975" y="1689732"/>
            <a:ext cx="8151876" cy="321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Hydrate prior to start of work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frequent, small amounts of water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drinking water that is too cold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heavily caffeinated beverages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 drinks with electrolytes in times of heavy sweating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sp>
        <p:nvSpPr>
          <p:cNvPr id="5" name="AutoShape 2" descr="Stay Hydrated Yourself Quote Calligraphy Text Vector Illustration Text  Hydrate Yourself Stock Illustration - Download Image Now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78" y="770405"/>
            <a:ext cx="4293381" cy="4293381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62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75"/>
    </mc:Choice>
    <mc:Fallback>
      <p:transition spd="slow" advTm="22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8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23"/>
    </mc:Choice>
    <mc:Fallback>
      <p:transition spd="slow" advTm="46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690" y="1587509"/>
            <a:ext cx="8821703" cy="309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63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52"/>
    </mc:Choice>
    <mc:Fallback>
      <p:transition spd="slow" advTm="11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163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Authorized </a:t>
            </a:r>
            <a:r>
              <a:rPr lang="en-US" sz="4000" b="1" u="sng" dirty="0"/>
              <a:t>S</a:t>
            </a:r>
            <a:r>
              <a:rPr lang="en-US" sz="4000" b="1" u="sng" dirty="0" smtClean="0"/>
              <a:t>ite </a:t>
            </a:r>
            <a:r>
              <a:rPr lang="en-US" sz="4000" b="1" u="sng" dirty="0" smtClean="0"/>
              <a:t>P</a:t>
            </a:r>
            <a:r>
              <a:rPr lang="en-US" sz="4000" b="1" u="sng" dirty="0" smtClean="0"/>
              <a:t>ersonnel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13113" y="1608994"/>
            <a:ext cx="11421687" cy="298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training is not intended for those making deliveries, visiting, judging or staging the interior of the modules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2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those personnel an escort will be required during their time onsite by the Safety Team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or an individual holding a current OSHA 10/30 Hour card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6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40"/>
    </mc:Choice>
    <mc:Fallback>
      <p:transition spd="slow" advTm="22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255" y="0"/>
            <a:ext cx="36326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/>
              <a:t>Scan QR code now for Quiz</a:t>
            </a:r>
            <a:endParaRPr lang="en-US" sz="4400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16" y="0"/>
            <a:ext cx="6715297" cy="671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8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163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Personal Protective Equipment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8314" y="1283965"/>
            <a:ext cx="6252527" cy="3935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the assembly phase PPE is required at all times when outside of the designated break areas </a:t>
            </a:r>
          </a:p>
          <a:p>
            <a:pPr marL="742950" lvl="1" indent="-285750" defTabSz="9144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 Hat</a:t>
            </a:r>
          </a:p>
          <a:p>
            <a:pPr marL="742950" lvl="1" indent="-285750" defTabSz="9144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ANSI Z87 rated safety glasses</a:t>
            </a:r>
          </a:p>
          <a:p>
            <a:pPr marL="742950" lvl="1" indent="-285750" defTabSz="9144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ANSI A2 cut resistant gloves</a:t>
            </a:r>
          </a:p>
          <a:p>
            <a:pPr marL="742950" lvl="1" indent="-285750" defTabSz="9144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II reflective safety vest </a:t>
            </a:r>
            <a:endParaRPr lang="en-US" sz="2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569" y="0"/>
            <a:ext cx="2307431" cy="3013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75" y="3185077"/>
            <a:ext cx="2135980" cy="2730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464" y="4581331"/>
            <a:ext cx="4052594" cy="20262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06" y="1604040"/>
            <a:ext cx="3508397" cy="247938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53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21"/>
    </mc:Choice>
    <mc:Fallback>
      <p:transition spd="slow" advTm="23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250"/>
            <a:ext cx="12192000" cy="62701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15208" y="1007707"/>
            <a:ext cx="6932645" cy="52251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29677" y="5554825"/>
            <a:ext cx="5758543" cy="52251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573209" y="2547172"/>
            <a:ext cx="2286000" cy="175432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FF00"/>
                </a:solidFill>
              </a:rPr>
              <a:t>BREAK AREAS</a:t>
            </a:r>
            <a:endParaRPr lang="en-US" sz="5400" dirty="0">
              <a:solidFill>
                <a:srgbClr val="FFFF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9077569" y="1672492"/>
            <a:ext cx="495641" cy="87468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509693" y="4301498"/>
            <a:ext cx="1063516" cy="112896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9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75"/>
    </mc:Choice>
    <mc:Fallback>
      <p:transition spd="slow" advTm="11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163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Team Safety Officers</a:t>
            </a:r>
            <a:endParaRPr lang="en-US" sz="4000" b="1" u="sng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122" y="963613"/>
            <a:ext cx="5073353" cy="5073353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4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05"/>
    </mc:Choice>
    <mc:Fallback>
      <p:transition spd="slow" advTm="11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163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Stop Work Authority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49383" y="1868683"/>
            <a:ext cx="7872151" cy="3063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workers, vendors, delivery and site personnel have the authority and responsibility to stop work in the event an unsafe act is being performed </a:t>
            </a:r>
            <a:endParaRPr lang="en-US" sz="2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actions triggering the Stop Work must be resolved prior to work continuing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064" y="1503023"/>
            <a:ext cx="3782291" cy="378229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9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65"/>
    </mc:Choice>
    <mc:Fallback>
      <p:transition spd="slow" advTm="15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163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General Site Safety Rules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51466" y="1442889"/>
            <a:ext cx="8187466" cy="476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Pedestrians shall 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all cranes, vehicles and motorize equipment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signs, cones and barricades. 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cross under caution tape or manipulate travel lanes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all risks associated with daily tasks prior to entering work area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938" y="250131"/>
            <a:ext cx="3269990" cy="2888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68" y="3387011"/>
            <a:ext cx="3766131" cy="251200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1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32"/>
    </mc:Choice>
    <mc:Fallback>
      <p:transition spd="slow" advTm="22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163"/>
            <a:ext cx="7886700" cy="993776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General Site Safety Rules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26110" y="1058091"/>
            <a:ext cx="7851563" cy="4815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and avoid Line of Fire potential, always have a route to safety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Wear appropriate PPE for work being performed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operate equipment or vehicles unless you have been trained</a:t>
            </a:r>
          </a:p>
          <a:p>
            <a:pPr marL="285750" indent="-285750" defTabSz="914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obile phone use is strictly prohibited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operating or driving equipment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680718"/>
            <a:ext cx="10049069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09" y="5775648"/>
            <a:ext cx="2371046" cy="11855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7429" y="1526313"/>
            <a:ext cx="3153529" cy="299408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03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46"/>
    </mc:Choice>
    <mc:Fallback>
      <p:transition spd="slow" advTm="23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4|2.7|2.1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4|2.7|2.1|3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27681</TotalTime>
  <Words>1036</Words>
  <Application>Microsoft Office PowerPoint</Application>
  <PresentationFormat>Widescreen</PresentationFormat>
  <Paragraphs>204</Paragraphs>
  <Slides>30</Slides>
  <Notes>25</Notes>
  <HiddenSlides>1</HiddenSlides>
  <MMClips>29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Courier New</vt:lpstr>
      <vt:lpstr>Franklin Gothic Book</vt:lpstr>
      <vt:lpstr>Franklin Gothic Demi</vt:lpstr>
      <vt:lpstr>Franklin Gothic Medium</vt:lpstr>
      <vt:lpstr>Office Theme</vt:lpstr>
      <vt:lpstr>PowerPoint Presentation</vt:lpstr>
      <vt:lpstr>Safety Policy </vt:lpstr>
      <vt:lpstr>Authorized Site Personnel</vt:lpstr>
      <vt:lpstr>Personal Protective Equipment</vt:lpstr>
      <vt:lpstr>PowerPoint Presentation</vt:lpstr>
      <vt:lpstr>Team Safety Officers</vt:lpstr>
      <vt:lpstr>Stop Work Authority</vt:lpstr>
      <vt:lpstr>General Site Safety Rules</vt:lpstr>
      <vt:lpstr>General Site Safety Rules</vt:lpstr>
      <vt:lpstr>Emergency Preparedness</vt:lpstr>
      <vt:lpstr>Fire Protection</vt:lpstr>
      <vt:lpstr>Equipment Use</vt:lpstr>
      <vt:lpstr>Hand and Power Tools</vt:lpstr>
      <vt:lpstr>Ladder Use</vt:lpstr>
      <vt:lpstr>PowerPoint Presentation</vt:lpstr>
      <vt:lpstr>Drop Zones</vt:lpstr>
      <vt:lpstr>Electrical</vt:lpstr>
      <vt:lpstr>Manual Material Handling</vt:lpstr>
      <vt:lpstr>Material Storage</vt:lpstr>
      <vt:lpstr>Heat Illness Prevention</vt:lpstr>
      <vt:lpstr>Heat Illness Prevention</vt:lpstr>
      <vt:lpstr>Access to Water</vt:lpstr>
      <vt:lpstr>Temperatures in excess of 80°F</vt:lpstr>
      <vt:lpstr>Temperatures in excess of 95°F</vt:lpstr>
      <vt:lpstr>Temperatures in excess of 95°F</vt:lpstr>
      <vt:lpstr>Personal Risk Factors for Heat Illness</vt:lpstr>
      <vt:lpstr>Preventative Measures</vt:lpstr>
      <vt:lpstr>PowerPoint Presentation</vt:lpstr>
      <vt:lpstr>PowerPoint Presentation</vt:lpstr>
      <vt:lpstr>PowerPoint Presentation</vt:lpstr>
    </vt:vector>
  </TitlesOfParts>
  <Company>NV5,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Evan White</dc:creator>
  <cp:lastModifiedBy>Evan White</cp:lastModifiedBy>
  <cp:revision>127</cp:revision>
  <dcterms:created xsi:type="dcterms:W3CDTF">2018-04-24T22:02:27Z</dcterms:created>
  <dcterms:modified xsi:type="dcterms:W3CDTF">2023-08-09T19:12:26Z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-1118389947</vt:i4>
  </property>
  <property fmtid="{D5CDD505-2E9C-101B-9397-08002B2CF9AE}" pid="3" name="_NewReviewCycle">
    <vt:lpwstr/>
  </property>
  <property fmtid="{D5CDD505-2E9C-101B-9397-08002B2CF9AE}" pid="4" name="_EmailSubject">
    <vt:lpwstr>osha</vt:lpwstr>
  </property>
  <property fmtid="{D5CDD505-2E9C-101B-9397-08002B2CF9AE}" pid="5" name="_AuthorEmail">
    <vt:lpwstr>Evan.White@nv5.com</vt:lpwstr>
  </property>
  <property fmtid="{D5CDD505-2E9C-101B-9397-08002B2CF9AE}" pid="6" name="_AuthorEmailDisplayName">
    <vt:lpwstr>Evan White</vt:lpwstr>
  </property>
</Properties>
</file>